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1" r:id="rId1"/>
  </p:sldMasterIdLst>
  <p:notesMasterIdLst>
    <p:notesMasterId r:id="rId13"/>
  </p:notesMasterIdLst>
  <p:sldIdLst>
    <p:sldId id="256" r:id="rId2"/>
    <p:sldId id="265" r:id="rId3"/>
    <p:sldId id="257" r:id="rId4"/>
    <p:sldId id="262" r:id="rId5"/>
    <p:sldId id="263" r:id="rId6"/>
    <p:sldId id="264" r:id="rId7"/>
    <p:sldId id="259" r:id="rId8"/>
    <p:sldId id="261" r:id="rId9"/>
    <p:sldId id="266" r:id="rId10"/>
    <p:sldId id="258" r:id="rId11"/>
    <p:sldId id="26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na Walker" initials="MW" lastIdx="1" clrIdx="0">
    <p:extLst>
      <p:ext uri="{19B8F6BF-5375-455C-9EA6-DF929625EA0E}">
        <p15:presenceInfo xmlns:p15="http://schemas.microsoft.com/office/powerpoint/2012/main" userId="S-1-5-21-271880339-3268999889-560111434-35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snapToGrid="0">
      <p:cViewPr varScale="1">
        <p:scale>
          <a:sx n="109" d="100"/>
          <a:sy n="109" d="100"/>
        </p:scale>
        <p:origin x="666" y="102"/>
      </p:cViewPr>
      <p:guideLst/>
    </p:cSldViewPr>
  </p:slideViewPr>
  <p:notesTextViewPr>
    <p:cViewPr>
      <p:scale>
        <a:sx n="3" d="2"/>
        <a:sy n="3" d="2"/>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FE827F-23DB-4C97-AB2F-3DF1AF3347BB}"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1B01DEFC-E739-4E2F-9AC9-B66BC40304C3}">
      <dgm:prSet phldrT="[Text]" custT="1"/>
      <dgm:spPr/>
      <dgm:t>
        <a:bodyPr/>
        <a:lstStyle/>
        <a:p>
          <a:r>
            <a:rPr lang="en-US" sz="1800" dirty="0" smtClean="0"/>
            <a:t>Vallejo Marina currently has 34 live-</a:t>
          </a:r>
          <a:r>
            <a:rPr lang="en-US" sz="1800" dirty="0" err="1" smtClean="0"/>
            <a:t>Aboards</a:t>
          </a:r>
          <a:r>
            <a:rPr lang="en-US" sz="1800" dirty="0" smtClean="0"/>
            <a:t>; Two over the limit</a:t>
          </a:r>
          <a:endParaRPr lang="en-US" sz="1800" dirty="0"/>
        </a:p>
      </dgm:t>
    </dgm:pt>
    <dgm:pt modelId="{39E14653-FF8D-41DD-A9AE-99B302407894}" type="parTrans" cxnId="{F90293C0-902F-4913-B252-4F536B8DB9EB}">
      <dgm:prSet/>
      <dgm:spPr/>
      <dgm:t>
        <a:bodyPr/>
        <a:lstStyle/>
        <a:p>
          <a:endParaRPr lang="en-US"/>
        </a:p>
      </dgm:t>
    </dgm:pt>
    <dgm:pt modelId="{97E92807-4700-4E23-B77E-B67548AC45AE}" type="sibTrans" cxnId="{F90293C0-902F-4913-B252-4F536B8DB9EB}">
      <dgm:prSet/>
      <dgm:spPr/>
      <dgm:t>
        <a:bodyPr/>
        <a:lstStyle/>
        <a:p>
          <a:endParaRPr lang="en-US"/>
        </a:p>
      </dgm:t>
    </dgm:pt>
    <dgm:pt modelId="{01E357EA-2EAD-42A3-9538-40179311E814}">
      <dgm:prSet phldrT="[Text]" phldr="1"/>
      <dgm:spPr/>
      <dgm:t>
        <a:bodyPr/>
        <a:lstStyle/>
        <a:p>
          <a:endParaRPr lang="en-US" dirty="0"/>
        </a:p>
      </dgm:t>
    </dgm:pt>
    <dgm:pt modelId="{361788C2-3B39-499F-A009-04679915E50C}" type="parTrans" cxnId="{0805CD20-C573-4AAA-AD09-03C015FF4AFF}">
      <dgm:prSet/>
      <dgm:spPr/>
      <dgm:t>
        <a:bodyPr/>
        <a:lstStyle/>
        <a:p>
          <a:endParaRPr lang="en-US"/>
        </a:p>
      </dgm:t>
    </dgm:pt>
    <dgm:pt modelId="{EB013FB5-382F-4C79-9370-AE0A4A9BB3BD}" type="sibTrans" cxnId="{0805CD20-C573-4AAA-AD09-03C015FF4AFF}">
      <dgm:prSet/>
      <dgm:spPr/>
      <dgm:t>
        <a:bodyPr/>
        <a:lstStyle/>
        <a:p>
          <a:endParaRPr lang="en-US"/>
        </a:p>
      </dgm:t>
    </dgm:pt>
    <dgm:pt modelId="{47D85C02-4AF8-4FFF-94F5-67F83E72F400}">
      <dgm:prSet phldrT="[Text]" custT="1"/>
      <dgm:spPr/>
      <dgm:t>
        <a:bodyPr/>
        <a:lstStyle/>
        <a:p>
          <a:r>
            <a:rPr lang="en-US" sz="2000" dirty="0" smtClean="0"/>
            <a:t>Current Live-Aboard revenue is $7,700 monthly, $92,400 annually. </a:t>
          </a:r>
          <a:endParaRPr lang="en-US" sz="2000" dirty="0"/>
        </a:p>
      </dgm:t>
    </dgm:pt>
    <dgm:pt modelId="{EFDFBF4B-0F97-413C-BF53-A4F1C370F822}" type="parTrans" cxnId="{073A0239-EE69-4FF6-8639-C37347A74559}">
      <dgm:prSet/>
      <dgm:spPr/>
      <dgm:t>
        <a:bodyPr/>
        <a:lstStyle/>
        <a:p>
          <a:endParaRPr lang="en-US"/>
        </a:p>
      </dgm:t>
    </dgm:pt>
    <dgm:pt modelId="{9A8A5195-DE08-42E7-81CD-53ADB58FAE65}" type="sibTrans" cxnId="{073A0239-EE69-4FF6-8639-C37347A74559}">
      <dgm:prSet/>
      <dgm:spPr/>
      <dgm:t>
        <a:bodyPr/>
        <a:lstStyle/>
        <a:p>
          <a:endParaRPr lang="en-US"/>
        </a:p>
      </dgm:t>
    </dgm:pt>
    <dgm:pt modelId="{E62AAAA5-F878-4FF3-84B0-65A392D940DA}">
      <dgm:prSet phldrT="[Text]" phldr="1"/>
      <dgm:spPr/>
      <dgm:t>
        <a:bodyPr/>
        <a:lstStyle/>
        <a:p>
          <a:endParaRPr lang="en-US" dirty="0"/>
        </a:p>
      </dgm:t>
    </dgm:pt>
    <dgm:pt modelId="{636B824F-AFBD-489B-9D13-7651A6624FEB}" type="sibTrans" cxnId="{D5512EE6-A5FC-464A-97EB-7CC26CD2041B}">
      <dgm:prSet/>
      <dgm:spPr/>
      <dgm:t>
        <a:bodyPr/>
        <a:lstStyle/>
        <a:p>
          <a:endParaRPr lang="en-US"/>
        </a:p>
      </dgm:t>
    </dgm:pt>
    <dgm:pt modelId="{E9472CFD-7B96-4B8D-AE09-E9C0BCEE5BFD}" type="parTrans" cxnId="{D5512EE6-A5FC-464A-97EB-7CC26CD2041B}">
      <dgm:prSet/>
      <dgm:spPr/>
      <dgm:t>
        <a:bodyPr/>
        <a:lstStyle/>
        <a:p>
          <a:endParaRPr lang="en-US"/>
        </a:p>
      </dgm:t>
    </dgm:pt>
    <dgm:pt modelId="{BCFDF24E-57CF-4411-90D4-11D130414D43}" type="pres">
      <dgm:prSet presAssocID="{8EFE827F-23DB-4C97-AB2F-3DF1AF3347BB}" presName="Name0" presStyleCnt="0">
        <dgm:presLayoutVars>
          <dgm:dir/>
          <dgm:animLvl val="lvl"/>
          <dgm:resizeHandles val="exact"/>
        </dgm:presLayoutVars>
      </dgm:prSet>
      <dgm:spPr/>
      <dgm:t>
        <a:bodyPr/>
        <a:lstStyle/>
        <a:p>
          <a:endParaRPr lang="en-US"/>
        </a:p>
      </dgm:t>
    </dgm:pt>
    <dgm:pt modelId="{D0A0A12D-D8FC-4A60-88BD-A12EF21E67C3}" type="pres">
      <dgm:prSet presAssocID="{E62AAAA5-F878-4FF3-84B0-65A392D940DA}" presName="linNode" presStyleCnt="0"/>
      <dgm:spPr/>
    </dgm:pt>
    <dgm:pt modelId="{0129A266-5C74-4A93-ABFD-7B639503DF3B}" type="pres">
      <dgm:prSet presAssocID="{E62AAAA5-F878-4FF3-84B0-65A392D940DA}" presName="parTx" presStyleLbl="revTx" presStyleIdx="0" presStyleCnt="2" custLinFactX="159258" custLinFactY="200000" custLinFactNeighborX="200000" custLinFactNeighborY="205191">
        <dgm:presLayoutVars>
          <dgm:chMax val="1"/>
          <dgm:bulletEnabled val="1"/>
        </dgm:presLayoutVars>
      </dgm:prSet>
      <dgm:spPr/>
      <dgm:t>
        <a:bodyPr/>
        <a:lstStyle/>
        <a:p>
          <a:endParaRPr lang="en-US"/>
        </a:p>
      </dgm:t>
    </dgm:pt>
    <dgm:pt modelId="{982FA0DD-A933-4607-B13F-64507C9B9E46}" type="pres">
      <dgm:prSet presAssocID="{E62AAAA5-F878-4FF3-84B0-65A392D940DA}" presName="bracket" presStyleLbl="parChTrans1D1" presStyleIdx="0" presStyleCnt="2"/>
      <dgm:spPr/>
    </dgm:pt>
    <dgm:pt modelId="{82FD238E-126C-4DE1-B4DF-96BC9F8600B1}" type="pres">
      <dgm:prSet presAssocID="{E62AAAA5-F878-4FF3-84B0-65A392D940DA}" presName="spH" presStyleCnt="0"/>
      <dgm:spPr/>
    </dgm:pt>
    <dgm:pt modelId="{482672C9-63C6-4940-9434-66EDF01E6306}" type="pres">
      <dgm:prSet presAssocID="{E62AAAA5-F878-4FF3-84B0-65A392D940DA}" presName="desTx" presStyleLbl="node1" presStyleIdx="0" presStyleCnt="2" custScaleY="117881">
        <dgm:presLayoutVars>
          <dgm:bulletEnabled val="1"/>
        </dgm:presLayoutVars>
      </dgm:prSet>
      <dgm:spPr/>
      <dgm:t>
        <a:bodyPr/>
        <a:lstStyle/>
        <a:p>
          <a:endParaRPr lang="en-US"/>
        </a:p>
      </dgm:t>
    </dgm:pt>
    <dgm:pt modelId="{E6E77941-82C7-416C-A47F-0F9B3E785B97}" type="pres">
      <dgm:prSet presAssocID="{636B824F-AFBD-489B-9D13-7651A6624FEB}" presName="spV" presStyleCnt="0"/>
      <dgm:spPr/>
    </dgm:pt>
    <dgm:pt modelId="{71269621-F9D8-4011-88E4-1642E6A1385E}" type="pres">
      <dgm:prSet presAssocID="{01E357EA-2EAD-42A3-9538-40179311E814}" presName="linNode" presStyleCnt="0"/>
      <dgm:spPr/>
    </dgm:pt>
    <dgm:pt modelId="{98085D7C-1923-4889-B8E3-5A6DA2E89BA4}" type="pres">
      <dgm:prSet presAssocID="{01E357EA-2EAD-42A3-9538-40179311E814}" presName="parTx" presStyleLbl="revTx" presStyleIdx="1" presStyleCnt="2" custLinFactX="221222" custLinFactY="100000" custLinFactNeighborX="300000" custLinFactNeighborY="104944">
        <dgm:presLayoutVars>
          <dgm:chMax val="1"/>
          <dgm:bulletEnabled val="1"/>
        </dgm:presLayoutVars>
      </dgm:prSet>
      <dgm:spPr/>
      <dgm:t>
        <a:bodyPr/>
        <a:lstStyle/>
        <a:p>
          <a:endParaRPr lang="en-US"/>
        </a:p>
      </dgm:t>
    </dgm:pt>
    <dgm:pt modelId="{DF83F1FF-B823-4A22-BB8A-5224B9D330D6}" type="pres">
      <dgm:prSet presAssocID="{01E357EA-2EAD-42A3-9538-40179311E814}" presName="bracket" presStyleLbl="parChTrans1D1" presStyleIdx="1" presStyleCnt="2"/>
      <dgm:spPr/>
    </dgm:pt>
    <dgm:pt modelId="{D6FF95F8-91D4-4A49-A799-B339CC1E61E3}" type="pres">
      <dgm:prSet presAssocID="{01E357EA-2EAD-42A3-9538-40179311E814}" presName="spH" presStyleCnt="0"/>
      <dgm:spPr/>
    </dgm:pt>
    <dgm:pt modelId="{032AB88B-963F-4DA6-9894-7B2E6A70387D}" type="pres">
      <dgm:prSet presAssocID="{01E357EA-2EAD-42A3-9538-40179311E814}" presName="desTx" presStyleLbl="node1" presStyleIdx="1" presStyleCnt="2" custLinFactNeighborY="-1661">
        <dgm:presLayoutVars>
          <dgm:bulletEnabled val="1"/>
        </dgm:presLayoutVars>
      </dgm:prSet>
      <dgm:spPr/>
      <dgm:t>
        <a:bodyPr/>
        <a:lstStyle/>
        <a:p>
          <a:endParaRPr lang="en-US"/>
        </a:p>
      </dgm:t>
    </dgm:pt>
  </dgm:ptLst>
  <dgm:cxnLst>
    <dgm:cxn modelId="{7AD20A32-86C7-4943-B71B-D5FA53FA78E8}" type="presOf" srcId="{8EFE827F-23DB-4C97-AB2F-3DF1AF3347BB}" destId="{BCFDF24E-57CF-4411-90D4-11D130414D43}" srcOrd="0" destOrd="0" presId="urn:diagrams.loki3.com/BracketList"/>
    <dgm:cxn modelId="{27388C5C-0813-4708-B892-286778442F7A}" type="presOf" srcId="{47D85C02-4AF8-4FFF-94F5-67F83E72F400}" destId="{032AB88B-963F-4DA6-9894-7B2E6A70387D}" srcOrd="0" destOrd="0" presId="urn:diagrams.loki3.com/BracketList"/>
    <dgm:cxn modelId="{587A816E-410E-41B5-8F85-64982D32BD2D}" type="presOf" srcId="{01E357EA-2EAD-42A3-9538-40179311E814}" destId="{98085D7C-1923-4889-B8E3-5A6DA2E89BA4}" srcOrd="0" destOrd="0" presId="urn:diagrams.loki3.com/BracketList"/>
    <dgm:cxn modelId="{073A0239-EE69-4FF6-8639-C37347A74559}" srcId="{01E357EA-2EAD-42A3-9538-40179311E814}" destId="{47D85C02-4AF8-4FFF-94F5-67F83E72F400}" srcOrd="0" destOrd="0" parTransId="{EFDFBF4B-0F97-413C-BF53-A4F1C370F822}" sibTransId="{9A8A5195-DE08-42E7-81CD-53ADB58FAE65}"/>
    <dgm:cxn modelId="{E7E59396-96F0-4783-A710-9B046D388093}" type="presOf" srcId="{E62AAAA5-F878-4FF3-84B0-65A392D940DA}" destId="{0129A266-5C74-4A93-ABFD-7B639503DF3B}" srcOrd="0" destOrd="0" presId="urn:diagrams.loki3.com/BracketList"/>
    <dgm:cxn modelId="{0805CD20-C573-4AAA-AD09-03C015FF4AFF}" srcId="{8EFE827F-23DB-4C97-AB2F-3DF1AF3347BB}" destId="{01E357EA-2EAD-42A3-9538-40179311E814}" srcOrd="1" destOrd="0" parTransId="{361788C2-3B39-499F-A009-04679915E50C}" sibTransId="{EB013FB5-382F-4C79-9370-AE0A4A9BB3BD}"/>
    <dgm:cxn modelId="{F90293C0-902F-4913-B252-4F536B8DB9EB}" srcId="{E62AAAA5-F878-4FF3-84B0-65A392D940DA}" destId="{1B01DEFC-E739-4E2F-9AC9-B66BC40304C3}" srcOrd="0" destOrd="0" parTransId="{39E14653-FF8D-41DD-A9AE-99B302407894}" sibTransId="{97E92807-4700-4E23-B77E-B67548AC45AE}"/>
    <dgm:cxn modelId="{D5512EE6-A5FC-464A-97EB-7CC26CD2041B}" srcId="{8EFE827F-23DB-4C97-AB2F-3DF1AF3347BB}" destId="{E62AAAA5-F878-4FF3-84B0-65A392D940DA}" srcOrd="0" destOrd="0" parTransId="{E9472CFD-7B96-4B8D-AE09-E9C0BCEE5BFD}" sibTransId="{636B824F-AFBD-489B-9D13-7651A6624FEB}"/>
    <dgm:cxn modelId="{AB69C5F4-69F7-472A-B793-01FEAE8E2CA8}" type="presOf" srcId="{1B01DEFC-E739-4E2F-9AC9-B66BC40304C3}" destId="{482672C9-63C6-4940-9434-66EDF01E6306}" srcOrd="0" destOrd="0" presId="urn:diagrams.loki3.com/BracketList"/>
    <dgm:cxn modelId="{6A872301-1EE8-44FD-8B91-F1BEE15019D2}" type="presParOf" srcId="{BCFDF24E-57CF-4411-90D4-11D130414D43}" destId="{D0A0A12D-D8FC-4A60-88BD-A12EF21E67C3}" srcOrd="0" destOrd="0" presId="urn:diagrams.loki3.com/BracketList"/>
    <dgm:cxn modelId="{EC60A60D-F1A4-423C-B8E0-DBDCB5D0177F}" type="presParOf" srcId="{D0A0A12D-D8FC-4A60-88BD-A12EF21E67C3}" destId="{0129A266-5C74-4A93-ABFD-7B639503DF3B}" srcOrd="0" destOrd="0" presId="urn:diagrams.loki3.com/BracketList"/>
    <dgm:cxn modelId="{2DCFDD68-5525-4304-A176-8A6AB4A52592}" type="presParOf" srcId="{D0A0A12D-D8FC-4A60-88BD-A12EF21E67C3}" destId="{982FA0DD-A933-4607-B13F-64507C9B9E46}" srcOrd="1" destOrd="0" presId="urn:diagrams.loki3.com/BracketList"/>
    <dgm:cxn modelId="{B7A7960B-AC88-457F-AF4C-A085DE251F03}" type="presParOf" srcId="{D0A0A12D-D8FC-4A60-88BD-A12EF21E67C3}" destId="{82FD238E-126C-4DE1-B4DF-96BC9F8600B1}" srcOrd="2" destOrd="0" presId="urn:diagrams.loki3.com/BracketList"/>
    <dgm:cxn modelId="{6FE6964E-063F-4D46-83FE-4D1A138EABF9}" type="presParOf" srcId="{D0A0A12D-D8FC-4A60-88BD-A12EF21E67C3}" destId="{482672C9-63C6-4940-9434-66EDF01E6306}" srcOrd="3" destOrd="0" presId="urn:diagrams.loki3.com/BracketList"/>
    <dgm:cxn modelId="{A594E8B0-7D78-4357-8B35-AFE338D0E566}" type="presParOf" srcId="{BCFDF24E-57CF-4411-90D4-11D130414D43}" destId="{E6E77941-82C7-416C-A47F-0F9B3E785B97}" srcOrd="1" destOrd="0" presId="urn:diagrams.loki3.com/BracketList"/>
    <dgm:cxn modelId="{F818CEA1-3524-461A-A108-7131CE9EA58E}" type="presParOf" srcId="{BCFDF24E-57CF-4411-90D4-11D130414D43}" destId="{71269621-F9D8-4011-88E4-1642E6A1385E}" srcOrd="2" destOrd="0" presId="urn:diagrams.loki3.com/BracketList"/>
    <dgm:cxn modelId="{B63A344B-298B-4B97-9568-9BDE372A9A21}" type="presParOf" srcId="{71269621-F9D8-4011-88E4-1642E6A1385E}" destId="{98085D7C-1923-4889-B8E3-5A6DA2E89BA4}" srcOrd="0" destOrd="0" presId="urn:diagrams.loki3.com/BracketList"/>
    <dgm:cxn modelId="{993EEF5A-FDAC-4199-BB91-1910667D65A2}" type="presParOf" srcId="{71269621-F9D8-4011-88E4-1642E6A1385E}" destId="{DF83F1FF-B823-4A22-BB8A-5224B9D330D6}" srcOrd="1" destOrd="0" presId="urn:diagrams.loki3.com/BracketList"/>
    <dgm:cxn modelId="{9E79104D-3BD8-453B-AA2F-A4832CD66469}" type="presParOf" srcId="{71269621-F9D8-4011-88E4-1642E6A1385E}" destId="{D6FF95F8-91D4-4A49-A799-B339CC1E61E3}" srcOrd="2" destOrd="0" presId="urn:diagrams.loki3.com/BracketList"/>
    <dgm:cxn modelId="{DCC90887-27F8-41AE-85D2-D16060E54AE4}" type="presParOf" srcId="{71269621-F9D8-4011-88E4-1642E6A1385E}" destId="{032AB88B-963F-4DA6-9894-7B2E6A70387D}"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641645-1174-4D8B-BF3E-0D7706C0CBA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920475A-984D-4D0B-9A79-2FABC35DE58F}">
      <dgm:prSet phldrT="[Text]"/>
      <dgm:spPr/>
      <dgm:t>
        <a:bodyPr/>
        <a:lstStyle/>
        <a:p>
          <a:r>
            <a:rPr lang="en-US" dirty="0" smtClean="0"/>
            <a:t>Step 1</a:t>
          </a:r>
          <a:endParaRPr lang="en-US" dirty="0"/>
        </a:p>
      </dgm:t>
    </dgm:pt>
    <dgm:pt modelId="{32C19F02-D41A-4050-8BE6-50E380A6FB2A}" type="parTrans" cxnId="{0D3979D5-EA8D-43DC-8520-C3DE979CB9F0}">
      <dgm:prSet/>
      <dgm:spPr/>
      <dgm:t>
        <a:bodyPr/>
        <a:lstStyle/>
        <a:p>
          <a:endParaRPr lang="en-US"/>
        </a:p>
      </dgm:t>
    </dgm:pt>
    <dgm:pt modelId="{5851B950-9B87-4337-9393-EAB2F9CDC2BA}" type="sibTrans" cxnId="{0D3979D5-EA8D-43DC-8520-C3DE979CB9F0}">
      <dgm:prSet/>
      <dgm:spPr/>
      <dgm:t>
        <a:bodyPr/>
        <a:lstStyle/>
        <a:p>
          <a:endParaRPr lang="en-US"/>
        </a:p>
      </dgm:t>
    </dgm:pt>
    <dgm:pt modelId="{F4CE6C7A-58F4-41A5-81A4-B6639377574B}">
      <dgm:prSet phldrT="[Text]"/>
      <dgm:spPr/>
      <dgm:t>
        <a:bodyPr/>
        <a:lstStyle/>
        <a:p>
          <a:r>
            <a:rPr lang="en-US" dirty="0" smtClean="0"/>
            <a:t>City will need to submit a request for an amendment to the existing permits for the marina (1986.001.12 and 1982.009.06) by submitting a permit amendment application.</a:t>
          </a:r>
          <a:endParaRPr lang="en-US" dirty="0"/>
        </a:p>
      </dgm:t>
    </dgm:pt>
    <dgm:pt modelId="{97946025-D56A-47A1-B5E3-20306C379232}" type="parTrans" cxnId="{6AAA4CBC-FD1E-4BCD-8D80-572BB1D7916D}">
      <dgm:prSet/>
      <dgm:spPr/>
      <dgm:t>
        <a:bodyPr/>
        <a:lstStyle/>
        <a:p>
          <a:endParaRPr lang="en-US"/>
        </a:p>
      </dgm:t>
    </dgm:pt>
    <dgm:pt modelId="{A624A542-0093-49EA-9BC7-77C6C286769B}" type="sibTrans" cxnId="{6AAA4CBC-FD1E-4BCD-8D80-572BB1D7916D}">
      <dgm:prSet/>
      <dgm:spPr/>
      <dgm:t>
        <a:bodyPr/>
        <a:lstStyle/>
        <a:p>
          <a:endParaRPr lang="en-US"/>
        </a:p>
      </dgm:t>
    </dgm:pt>
    <dgm:pt modelId="{CB0D9655-08A9-44C8-BA34-D2C25F7FDBB6}">
      <dgm:prSet phldrT="[Text]"/>
      <dgm:spPr/>
      <dgm:t>
        <a:bodyPr/>
        <a:lstStyle/>
        <a:p>
          <a:r>
            <a:rPr lang="en-US" dirty="0" smtClean="0"/>
            <a:t>BCDC would need to find the proposal consistent with the Commission's laws and policies in the San Francisco Bay Plan, especially Recreation Policy 3 c. </a:t>
          </a:r>
          <a:endParaRPr lang="en-US" dirty="0"/>
        </a:p>
      </dgm:t>
    </dgm:pt>
    <dgm:pt modelId="{459192FC-9F4F-40CB-A47E-34A96420DED0}" type="parTrans" cxnId="{D79F163A-4F6C-45DA-A5AC-C5F23BC0FED4}">
      <dgm:prSet/>
      <dgm:spPr/>
      <dgm:t>
        <a:bodyPr/>
        <a:lstStyle/>
        <a:p>
          <a:endParaRPr lang="en-US"/>
        </a:p>
      </dgm:t>
    </dgm:pt>
    <dgm:pt modelId="{743C92EB-575B-49FA-991E-E31C832D5563}" type="sibTrans" cxnId="{D79F163A-4F6C-45DA-A5AC-C5F23BC0FED4}">
      <dgm:prSet/>
      <dgm:spPr/>
      <dgm:t>
        <a:bodyPr/>
        <a:lstStyle/>
        <a:p>
          <a:endParaRPr lang="en-US"/>
        </a:p>
      </dgm:t>
    </dgm:pt>
    <dgm:pt modelId="{35BB5541-7047-483A-88BD-E5883A70F050}" type="pres">
      <dgm:prSet presAssocID="{2C641645-1174-4D8B-BF3E-0D7706C0CBA7}" presName="Name0" presStyleCnt="0">
        <dgm:presLayoutVars>
          <dgm:dir/>
          <dgm:animLvl val="lvl"/>
          <dgm:resizeHandles val="exact"/>
        </dgm:presLayoutVars>
      </dgm:prSet>
      <dgm:spPr/>
      <dgm:t>
        <a:bodyPr/>
        <a:lstStyle/>
        <a:p>
          <a:endParaRPr lang="en-US"/>
        </a:p>
      </dgm:t>
    </dgm:pt>
    <dgm:pt modelId="{259087D0-EBA8-4405-89D7-7A44FE41EEAB}" type="pres">
      <dgm:prSet presAssocID="{D920475A-984D-4D0B-9A79-2FABC35DE58F}" presName="composite" presStyleCnt="0"/>
      <dgm:spPr/>
    </dgm:pt>
    <dgm:pt modelId="{D503500B-68D6-4472-A401-6D595B5E96C8}" type="pres">
      <dgm:prSet presAssocID="{D920475A-984D-4D0B-9A79-2FABC35DE58F}" presName="parTx" presStyleLbl="alignNode1" presStyleIdx="0" presStyleCnt="1">
        <dgm:presLayoutVars>
          <dgm:chMax val="0"/>
          <dgm:chPref val="0"/>
          <dgm:bulletEnabled val="1"/>
        </dgm:presLayoutVars>
      </dgm:prSet>
      <dgm:spPr/>
      <dgm:t>
        <a:bodyPr/>
        <a:lstStyle/>
        <a:p>
          <a:endParaRPr lang="en-US"/>
        </a:p>
      </dgm:t>
    </dgm:pt>
    <dgm:pt modelId="{A501EA6A-28E0-4E8E-9E0D-427D4AC6CECF}" type="pres">
      <dgm:prSet presAssocID="{D920475A-984D-4D0B-9A79-2FABC35DE58F}" presName="desTx" presStyleLbl="alignAccFollowNode1" presStyleIdx="0" presStyleCnt="1">
        <dgm:presLayoutVars>
          <dgm:bulletEnabled val="1"/>
        </dgm:presLayoutVars>
      </dgm:prSet>
      <dgm:spPr/>
      <dgm:t>
        <a:bodyPr/>
        <a:lstStyle/>
        <a:p>
          <a:endParaRPr lang="en-US"/>
        </a:p>
      </dgm:t>
    </dgm:pt>
  </dgm:ptLst>
  <dgm:cxnLst>
    <dgm:cxn modelId="{6AAA4CBC-FD1E-4BCD-8D80-572BB1D7916D}" srcId="{D920475A-984D-4D0B-9A79-2FABC35DE58F}" destId="{F4CE6C7A-58F4-41A5-81A4-B6639377574B}" srcOrd="0" destOrd="0" parTransId="{97946025-D56A-47A1-B5E3-20306C379232}" sibTransId="{A624A542-0093-49EA-9BC7-77C6C286769B}"/>
    <dgm:cxn modelId="{289C253C-3854-406B-B447-3776D30F162E}" type="presOf" srcId="{CB0D9655-08A9-44C8-BA34-D2C25F7FDBB6}" destId="{A501EA6A-28E0-4E8E-9E0D-427D4AC6CECF}" srcOrd="0" destOrd="1" presId="urn:microsoft.com/office/officeart/2005/8/layout/hList1"/>
    <dgm:cxn modelId="{D79F163A-4F6C-45DA-A5AC-C5F23BC0FED4}" srcId="{D920475A-984D-4D0B-9A79-2FABC35DE58F}" destId="{CB0D9655-08A9-44C8-BA34-D2C25F7FDBB6}" srcOrd="1" destOrd="0" parTransId="{459192FC-9F4F-40CB-A47E-34A96420DED0}" sibTransId="{743C92EB-575B-49FA-991E-E31C832D5563}"/>
    <dgm:cxn modelId="{DD2691D1-EF07-44A2-B0E5-98EA2F2BC0C2}" type="presOf" srcId="{F4CE6C7A-58F4-41A5-81A4-B6639377574B}" destId="{A501EA6A-28E0-4E8E-9E0D-427D4AC6CECF}" srcOrd="0" destOrd="0" presId="urn:microsoft.com/office/officeart/2005/8/layout/hList1"/>
    <dgm:cxn modelId="{A4CF8B8E-D52E-40E4-9823-2D91359AAA44}" type="presOf" srcId="{2C641645-1174-4D8B-BF3E-0D7706C0CBA7}" destId="{35BB5541-7047-483A-88BD-E5883A70F050}" srcOrd="0" destOrd="0" presId="urn:microsoft.com/office/officeart/2005/8/layout/hList1"/>
    <dgm:cxn modelId="{0D3979D5-EA8D-43DC-8520-C3DE979CB9F0}" srcId="{2C641645-1174-4D8B-BF3E-0D7706C0CBA7}" destId="{D920475A-984D-4D0B-9A79-2FABC35DE58F}" srcOrd="0" destOrd="0" parTransId="{32C19F02-D41A-4050-8BE6-50E380A6FB2A}" sibTransId="{5851B950-9B87-4337-9393-EAB2F9CDC2BA}"/>
    <dgm:cxn modelId="{4CF35AEE-C2B2-4DB2-B923-FD0320A3A83D}" type="presOf" srcId="{D920475A-984D-4D0B-9A79-2FABC35DE58F}" destId="{D503500B-68D6-4472-A401-6D595B5E96C8}" srcOrd="0" destOrd="0" presId="urn:microsoft.com/office/officeart/2005/8/layout/hList1"/>
    <dgm:cxn modelId="{0F126011-22A2-4CC1-AAED-98BCC0C72049}" type="presParOf" srcId="{35BB5541-7047-483A-88BD-E5883A70F050}" destId="{259087D0-EBA8-4405-89D7-7A44FE41EEAB}" srcOrd="0" destOrd="0" presId="urn:microsoft.com/office/officeart/2005/8/layout/hList1"/>
    <dgm:cxn modelId="{16EFAC69-FD9C-42E8-9ACE-22E6BF0453F8}" type="presParOf" srcId="{259087D0-EBA8-4405-89D7-7A44FE41EEAB}" destId="{D503500B-68D6-4472-A401-6D595B5E96C8}" srcOrd="0" destOrd="0" presId="urn:microsoft.com/office/officeart/2005/8/layout/hList1"/>
    <dgm:cxn modelId="{ABFBD92E-F2CB-473A-88FF-3DABF4E88B96}" type="presParOf" srcId="{259087D0-EBA8-4405-89D7-7A44FE41EEAB}" destId="{A501EA6A-28E0-4E8E-9E0D-427D4AC6CEC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55F164-7B85-4D72-A0CD-49A2B2EAB64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5EE5434-E25D-4836-BD39-A4CD98B07802}">
      <dgm:prSet phldrT="[Text]" custT="1"/>
      <dgm:spPr/>
      <dgm:t>
        <a:bodyPr/>
        <a:lstStyle/>
        <a:p>
          <a:pPr>
            <a:lnSpc>
              <a:spcPct val="100000"/>
            </a:lnSpc>
          </a:pPr>
          <a:r>
            <a:rPr lang="en-US" sz="3200" dirty="0" smtClean="0"/>
            <a:t>Step 2</a:t>
          </a:r>
          <a:endParaRPr lang="en-US" sz="3200" dirty="0"/>
        </a:p>
      </dgm:t>
    </dgm:pt>
    <dgm:pt modelId="{7AC17402-391B-4F82-BEA7-805708D29F51}" type="parTrans" cxnId="{6DD87169-0AEA-4818-B4AD-DBEA161E3BEA}">
      <dgm:prSet/>
      <dgm:spPr/>
      <dgm:t>
        <a:bodyPr/>
        <a:lstStyle/>
        <a:p>
          <a:endParaRPr lang="en-US"/>
        </a:p>
      </dgm:t>
    </dgm:pt>
    <dgm:pt modelId="{44AADE51-7A4B-4239-8C39-1960D6FC2C20}" type="sibTrans" cxnId="{6DD87169-0AEA-4818-B4AD-DBEA161E3BEA}">
      <dgm:prSet/>
      <dgm:spPr/>
      <dgm:t>
        <a:bodyPr/>
        <a:lstStyle/>
        <a:p>
          <a:endParaRPr lang="en-US"/>
        </a:p>
      </dgm:t>
    </dgm:pt>
    <dgm:pt modelId="{14B8DE06-78D1-4594-9EED-81BC6792A562}">
      <dgm:prSet phldrT="[Text]"/>
      <dgm:spPr/>
      <dgm:t>
        <a:bodyPr/>
        <a:lstStyle/>
        <a:p>
          <a:r>
            <a:rPr lang="en-US" dirty="0" smtClean="0"/>
            <a:t>The Commission's staff will send a pending application notice to the applicant who must post the notice at the project site. The applicant must return a form to the Commission certifying that the notice has been posted as a filing </a:t>
          </a:r>
          <a:r>
            <a:rPr lang="en-US" dirty="0" smtClean="0"/>
            <a:t>requirement.</a:t>
          </a:r>
          <a:endParaRPr lang="en-US" dirty="0"/>
        </a:p>
      </dgm:t>
    </dgm:pt>
    <dgm:pt modelId="{6D8032DE-EC93-443D-8DC9-69C86F2C7EAB}" type="parTrans" cxnId="{3427E4C9-412E-4C37-8E73-DF8D06A8A0D4}">
      <dgm:prSet/>
      <dgm:spPr/>
      <dgm:t>
        <a:bodyPr/>
        <a:lstStyle/>
        <a:p>
          <a:endParaRPr lang="en-US"/>
        </a:p>
      </dgm:t>
    </dgm:pt>
    <dgm:pt modelId="{B918E6AC-3BA9-41FE-B02F-62E32A7BBEFB}" type="sibTrans" cxnId="{3427E4C9-412E-4C37-8E73-DF8D06A8A0D4}">
      <dgm:prSet/>
      <dgm:spPr/>
      <dgm:t>
        <a:bodyPr/>
        <a:lstStyle/>
        <a:p>
          <a:endParaRPr lang="en-US"/>
        </a:p>
      </dgm:t>
    </dgm:pt>
    <dgm:pt modelId="{DC6A1C0D-188E-40AB-9BA9-C5A07A399C16}">
      <dgm:prSet phldrT="[Text]"/>
      <dgm:spPr/>
      <dgm:t>
        <a:bodyPr/>
        <a:lstStyle/>
        <a:p>
          <a:r>
            <a:rPr lang="en-US" dirty="0" smtClean="0"/>
            <a:t>The Design Review Board's evaluation of a proposed project is normally scheduled to take place prior to the Commission's public hearing on the application.</a:t>
          </a:r>
          <a:endParaRPr lang="en-US" dirty="0"/>
        </a:p>
      </dgm:t>
    </dgm:pt>
    <dgm:pt modelId="{D4717D42-21CD-47B0-B146-A5413F4F285D}" type="parTrans" cxnId="{25863AC3-2C14-4184-9AB5-244FA881C904}">
      <dgm:prSet/>
      <dgm:spPr/>
      <dgm:t>
        <a:bodyPr/>
        <a:lstStyle/>
        <a:p>
          <a:endParaRPr lang="en-US"/>
        </a:p>
      </dgm:t>
    </dgm:pt>
    <dgm:pt modelId="{A841DF76-E788-40EE-B00B-90BE2F6AD140}" type="sibTrans" cxnId="{25863AC3-2C14-4184-9AB5-244FA881C904}">
      <dgm:prSet/>
      <dgm:spPr/>
      <dgm:t>
        <a:bodyPr/>
        <a:lstStyle/>
        <a:p>
          <a:endParaRPr lang="en-US"/>
        </a:p>
      </dgm:t>
    </dgm:pt>
    <dgm:pt modelId="{79A06BE2-98B2-4DAB-BAB0-54CD56757A49}">
      <dgm:prSet phldrT="[Text]"/>
      <dgm:spPr/>
      <dgm:t>
        <a:bodyPr/>
        <a:lstStyle/>
        <a:p>
          <a:r>
            <a:rPr lang="en-US" dirty="0" smtClean="0"/>
            <a:t>To assist the Commission in evaluating the appearance, design, and scope of proposed public access of applications for significant projects are evaluated by the Commission's Design Review Board, an advisory board made up of: prominent architects; landscape architects; engineers; and other design professionals.</a:t>
          </a:r>
          <a:endParaRPr lang="en-US" dirty="0"/>
        </a:p>
      </dgm:t>
    </dgm:pt>
    <dgm:pt modelId="{3ECDA788-75A4-4DC5-8A60-3275C5CCAA31}" type="parTrans" cxnId="{FE11D7E0-3937-457A-8FB7-E19ECAB93A5F}">
      <dgm:prSet/>
      <dgm:spPr/>
      <dgm:t>
        <a:bodyPr/>
        <a:lstStyle/>
        <a:p>
          <a:endParaRPr lang="en-US"/>
        </a:p>
      </dgm:t>
    </dgm:pt>
    <dgm:pt modelId="{0D964795-F7E4-4C9D-AA01-561F482B5FC5}" type="sibTrans" cxnId="{FE11D7E0-3937-457A-8FB7-E19ECAB93A5F}">
      <dgm:prSet/>
      <dgm:spPr/>
      <dgm:t>
        <a:bodyPr/>
        <a:lstStyle/>
        <a:p>
          <a:endParaRPr lang="en-US"/>
        </a:p>
      </dgm:t>
    </dgm:pt>
    <dgm:pt modelId="{55B917E7-44BF-405A-AD59-5EE4C3E38C2C}" type="pres">
      <dgm:prSet presAssocID="{2155F164-7B85-4D72-A0CD-49A2B2EAB64F}" presName="Name0" presStyleCnt="0">
        <dgm:presLayoutVars>
          <dgm:dir/>
          <dgm:animLvl val="lvl"/>
          <dgm:resizeHandles val="exact"/>
        </dgm:presLayoutVars>
      </dgm:prSet>
      <dgm:spPr/>
      <dgm:t>
        <a:bodyPr/>
        <a:lstStyle/>
        <a:p>
          <a:endParaRPr lang="en-US"/>
        </a:p>
      </dgm:t>
    </dgm:pt>
    <dgm:pt modelId="{657FEF11-0270-43DC-B44D-0A541620AC80}" type="pres">
      <dgm:prSet presAssocID="{45EE5434-E25D-4836-BD39-A4CD98B07802}" presName="composite" presStyleCnt="0"/>
      <dgm:spPr/>
    </dgm:pt>
    <dgm:pt modelId="{A7A0E872-99FB-4464-9C2D-C832ECE936B2}" type="pres">
      <dgm:prSet presAssocID="{45EE5434-E25D-4836-BD39-A4CD98B07802}" presName="parTx" presStyleLbl="alignNode1" presStyleIdx="0" presStyleCnt="1" custScaleY="104422" custLinFactNeighborY="-19224">
        <dgm:presLayoutVars>
          <dgm:chMax val="0"/>
          <dgm:chPref val="0"/>
          <dgm:bulletEnabled val="1"/>
        </dgm:presLayoutVars>
      </dgm:prSet>
      <dgm:spPr/>
      <dgm:t>
        <a:bodyPr/>
        <a:lstStyle/>
        <a:p>
          <a:endParaRPr lang="en-US"/>
        </a:p>
      </dgm:t>
    </dgm:pt>
    <dgm:pt modelId="{6A94CFE1-D5EE-438D-A176-706A5193793F}" type="pres">
      <dgm:prSet presAssocID="{45EE5434-E25D-4836-BD39-A4CD98B07802}" presName="desTx" presStyleLbl="alignAccFollowNode1" presStyleIdx="0" presStyleCnt="1" custScaleY="117043" custLinFactNeighborY="3283">
        <dgm:presLayoutVars>
          <dgm:bulletEnabled val="1"/>
        </dgm:presLayoutVars>
      </dgm:prSet>
      <dgm:spPr/>
      <dgm:t>
        <a:bodyPr/>
        <a:lstStyle/>
        <a:p>
          <a:endParaRPr lang="en-US"/>
        </a:p>
      </dgm:t>
    </dgm:pt>
  </dgm:ptLst>
  <dgm:cxnLst>
    <dgm:cxn modelId="{FE11D7E0-3937-457A-8FB7-E19ECAB93A5F}" srcId="{45EE5434-E25D-4836-BD39-A4CD98B07802}" destId="{79A06BE2-98B2-4DAB-BAB0-54CD56757A49}" srcOrd="1" destOrd="0" parTransId="{3ECDA788-75A4-4DC5-8A60-3275C5CCAA31}" sibTransId="{0D964795-F7E4-4C9D-AA01-561F482B5FC5}"/>
    <dgm:cxn modelId="{41931BB1-DD3F-447C-AA80-072CBDFB1801}" type="presOf" srcId="{2155F164-7B85-4D72-A0CD-49A2B2EAB64F}" destId="{55B917E7-44BF-405A-AD59-5EE4C3E38C2C}" srcOrd="0" destOrd="0" presId="urn:microsoft.com/office/officeart/2005/8/layout/hList1"/>
    <dgm:cxn modelId="{2A6F561E-E689-4377-975B-A1D500F11186}" type="presOf" srcId="{79A06BE2-98B2-4DAB-BAB0-54CD56757A49}" destId="{6A94CFE1-D5EE-438D-A176-706A5193793F}" srcOrd="0" destOrd="1" presId="urn:microsoft.com/office/officeart/2005/8/layout/hList1"/>
    <dgm:cxn modelId="{3B5D8C6A-1F57-447B-8A98-B93A4B2C1461}" type="presOf" srcId="{14B8DE06-78D1-4594-9EED-81BC6792A562}" destId="{6A94CFE1-D5EE-438D-A176-706A5193793F}" srcOrd="0" destOrd="0" presId="urn:microsoft.com/office/officeart/2005/8/layout/hList1"/>
    <dgm:cxn modelId="{3015504C-F304-4295-BDA3-B87CD57354F4}" type="presOf" srcId="{DC6A1C0D-188E-40AB-9BA9-C5A07A399C16}" destId="{6A94CFE1-D5EE-438D-A176-706A5193793F}" srcOrd="0" destOrd="2" presId="urn:microsoft.com/office/officeart/2005/8/layout/hList1"/>
    <dgm:cxn modelId="{3427E4C9-412E-4C37-8E73-DF8D06A8A0D4}" srcId="{45EE5434-E25D-4836-BD39-A4CD98B07802}" destId="{14B8DE06-78D1-4594-9EED-81BC6792A562}" srcOrd="0" destOrd="0" parTransId="{6D8032DE-EC93-443D-8DC9-69C86F2C7EAB}" sibTransId="{B918E6AC-3BA9-41FE-B02F-62E32A7BBEFB}"/>
    <dgm:cxn modelId="{25863AC3-2C14-4184-9AB5-244FA881C904}" srcId="{45EE5434-E25D-4836-BD39-A4CD98B07802}" destId="{DC6A1C0D-188E-40AB-9BA9-C5A07A399C16}" srcOrd="2" destOrd="0" parTransId="{D4717D42-21CD-47B0-B146-A5413F4F285D}" sibTransId="{A841DF76-E788-40EE-B00B-90BE2F6AD140}"/>
    <dgm:cxn modelId="{7551C682-1D86-44D2-BCAD-0EF34712B914}" type="presOf" srcId="{45EE5434-E25D-4836-BD39-A4CD98B07802}" destId="{A7A0E872-99FB-4464-9C2D-C832ECE936B2}" srcOrd="0" destOrd="0" presId="urn:microsoft.com/office/officeart/2005/8/layout/hList1"/>
    <dgm:cxn modelId="{6DD87169-0AEA-4818-B4AD-DBEA161E3BEA}" srcId="{2155F164-7B85-4D72-A0CD-49A2B2EAB64F}" destId="{45EE5434-E25D-4836-BD39-A4CD98B07802}" srcOrd="0" destOrd="0" parTransId="{7AC17402-391B-4F82-BEA7-805708D29F51}" sibTransId="{44AADE51-7A4B-4239-8C39-1960D6FC2C20}"/>
    <dgm:cxn modelId="{E2BF7280-09C8-481D-A0D7-1BBB09AA6771}" type="presParOf" srcId="{55B917E7-44BF-405A-AD59-5EE4C3E38C2C}" destId="{657FEF11-0270-43DC-B44D-0A541620AC80}" srcOrd="0" destOrd="0" presId="urn:microsoft.com/office/officeart/2005/8/layout/hList1"/>
    <dgm:cxn modelId="{4416D053-F0E9-4F66-BE93-D914A9C6A908}" type="presParOf" srcId="{657FEF11-0270-43DC-B44D-0A541620AC80}" destId="{A7A0E872-99FB-4464-9C2D-C832ECE936B2}" srcOrd="0" destOrd="0" presId="urn:microsoft.com/office/officeart/2005/8/layout/hList1"/>
    <dgm:cxn modelId="{8E83A510-B05C-4DD4-B2C8-3741E1F85661}" type="presParOf" srcId="{657FEF11-0270-43DC-B44D-0A541620AC80}" destId="{6A94CFE1-D5EE-438D-A176-706A5193793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C2D8E8-0EF1-416B-9A48-E7C8467C67A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79050BC-8F3B-4368-892C-D0CB89E72107}">
      <dgm:prSet custT="1"/>
      <dgm:spPr/>
      <dgm:t>
        <a:bodyPr/>
        <a:lstStyle/>
        <a:p>
          <a:pPr rtl="0"/>
          <a:r>
            <a:rPr lang="en-US" sz="3200" dirty="0" smtClean="0"/>
            <a:t>Step 3</a:t>
          </a:r>
          <a:endParaRPr lang="en-US" sz="3200" dirty="0"/>
        </a:p>
      </dgm:t>
    </dgm:pt>
    <dgm:pt modelId="{E6FF15BF-6D7B-455D-ADEC-B052D04921C9}" type="parTrans" cxnId="{2AB8335C-BE1A-47ED-8714-5882AA3353D9}">
      <dgm:prSet/>
      <dgm:spPr/>
      <dgm:t>
        <a:bodyPr/>
        <a:lstStyle/>
        <a:p>
          <a:endParaRPr lang="en-US"/>
        </a:p>
      </dgm:t>
    </dgm:pt>
    <dgm:pt modelId="{8341FDEF-1963-4227-B244-1FC0F8DEB8C6}" type="sibTrans" cxnId="{2AB8335C-BE1A-47ED-8714-5882AA3353D9}">
      <dgm:prSet/>
      <dgm:spPr/>
      <dgm:t>
        <a:bodyPr/>
        <a:lstStyle/>
        <a:p>
          <a:endParaRPr lang="en-US"/>
        </a:p>
      </dgm:t>
    </dgm:pt>
    <dgm:pt modelId="{08DE4E9C-C618-4C97-83B0-DD3AA0B4C9AA}">
      <dgm:prSet/>
      <dgm:spPr/>
      <dgm:t>
        <a:bodyPr/>
        <a:lstStyle/>
        <a:p>
          <a:r>
            <a:rPr lang="en-US" b="0" dirty="0" smtClean="0"/>
            <a:t>BCDC meetings are held at 1:00 p.m. on the first and third Thursdays of the month. A meeting notice is provided to applicants and other interested parties at least 10 days before the Commission meeting.</a:t>
          </a:r>
          <a:endParaRPr lang="en-US" b="0" dirty="0"/>
        </a:p>
      </dgm:t>
    </dgm:pt>
    <dgm:pt modelId="{321FA108-7D02-445B-8CD8-9E3A8F5ED1C2}" type="parTrans" cxnId="{6618F55C-D1CF-4655-AB57-6E84E1D8C064}">
      <dgm:prSet/>
      <dgm:spPr/>
      <dgm:t>
        <a:bodyPr/>
        <a:lstStyle/>
        <a:p>
          <a:endParaRPr lang="en-US"/>
        </a:p>
      </dgm:t>
    </dgm:pt>
    <dgm:pt modelId="{BD6E8041-FDE0-471B-8368-1B7E4B12207B}" type="sibTrans" cxnId="{6618F55C-D1CF-4655-AB57-6E84E1D8C064}">
      <dgm:prSet/>
      <dgm:spPr/>
      <dgm:t>
        <a:bodyPr/>
        <a:lstStyle/>
        <a:p>
          <a:endParaRPr lang="en-US"/>
        </a:p>
      </dgm:t>
    </dgm:pt>
    <dgm:pt modelId="{937089E1-5E5C-44EF-94F3-763D17C85ECC}">
      <dgm:prSet/>
      <dgm:spPr/>
      <dgm:t>
        <a:bodyPr/>
        <a:lstStyle/>
        <a:p>
          <a:r>
            <a:rPr lang="en-US" b="0" dirty="0" smtClean="0"/>
            <a:t>The Commission typically takes one or two meetings to consider and act on an application. </a:t>
          </a:r>
          <a:endParaRPr lang="en-US" b="0" dirty="0"/>
        </a:p>
      </dgm:t>
    </dgm:pt>
    <dgm:pt modelId="{8D23D4CC-7B5B-4B1A-BB4F-FD2E9E674F34}" type="parTrans" cxnId="{C6EA6CC3-B20D-4416-8052-94A128D3574C}">
      <dgm:prSet/>
      <dgm:spPr/>
      <dgm:t>
        <a:bodyPr/>
        <a:lstStyle/>
        <a:p>
          <a:endParaRPr lang="en-US"/>
        </a:p>
      </dgm:t>
    </dgm:pt>
    <dgm:pt modelId="{632E3554-785C-4A39-BE6A-1DA26F92F05D}" type="sibTrans" cxnId="{C6EA6CC3-B20D-4416-8052-94A128D3574C}">
      <dgm:prSet/>
      <dgm:spPr/>
      <dgm:t>
        <a:bodyPr/>
        <a:lstStyle/>
        <a:p>
          <a:endParaRPr lang="en-US"/>
        </a:p>
      </dgm:t>
    </dgm:pt>
    <dgm:pt modelId="{7A696FEA-6BFB-4A7D-95D6-2107D3CD688C}">
      <dgm:prSet/>
      <dgm:spPr/>
      <dgm:t>
        <a:bodyPr/>
        <a:lstStyle/>
        <a:p>
          <a:r>
            <a:rPr lang="en-US" b="0" dirty="0" smtClean="0"/>
            <a:t>Thirteen members of the 27-member Commission must vote in favor of a project in order for a project to be approved. </a:t>
          </a:r>
          <a:endParaRPr lang="en-US" b="0" dirty="0"/>
        </a:p>
      </dgm:t>
    </dgm:pt>
    <dgm:pt modelId="{C93F9AAB-E1BF-485E-B344-367F55848C99}" type="parTrans" cxnId="{340FBF03-DE24-4220-82E2-DF6D3CF8E30C}">
      <dgm:prSet/>
      <dgm:spPr/>
      <dgm:t>
        <a:bodyPr/>
        <a:lstStyle/>
        <a:p>
          <a:endParaRPr lang="en-US"/>
        </a:p>
      </dgm:t>
    </dgm:pt>
    <dgm:pt modelId="{3C4B7921-8E20-4E9D-838E-483D62F20715}" type="sibTrans" cxnId="{340FBF03-DE24-4220-82E2-DF6D3CF8E30C}">
      <dgm:prSet/>
      <dgm:spPr/>
      <dgm:t>
        <a:bodyPr/>
        <a:lstStyle/>
        <a:p>
          <a:endParaRPr lang="en-US"/>
        </a:p>
      </dgm:t>
    </dgm:pt>
    <dgm:pt modelId="{F4B391B5-0422-4F28-8170-99BB08E98D76}">
      <dgm:prSet/>
      <dgm:spPr/>
      <dgm:t>
        <a:bodyPr/>
        <a:lstStyle/>
        <a:p>
          <a:r>
            <a:rPr lang="en-US" b="0" dirty="0" smtClean="0"/>
            <a:t>The hearing is followed by the Commission's </a:t>
          </a:r>
          <a:r>
            <a:rPr lang="en-US" b="0" dirty="0" smtClean="0"/>
            <a:t>staff whom </a:t>
          </a:r>
          <a:r>
            <a:rPr lang="en-US" b="0" dirty="0" smtClean="0"/>
            <a:t>presents its recommendation and, then, the Commission votes on the application. The applicant (or applicant's representative) has an opportunity to comment on the staff's recommendation before the Commission votes.</a:t>
          </a:r>
          <a:endParaRPr lang="en-US" b="0" dirty="0"/>
        </a:p>
      </dgm:t>
    </dgm:pt>
    <dgm:pt modelId="{5C40D28F-0F42-4974-954E-E707457EF897}" type="parTrans" cxnId="{70A2AC61-5661-481A-9945-D3AE0DEA54B1}">
      <dgm:prSet/>
      <dgm:spPr/>
      <dgm:t>
        <a:bodyPr/>
        <a:lstStyle/>
        <a:p>
          <a:endParaRPr lang="en-US"/>
        </a:p>
      </dgm:t>
    </dgm:pt>
    <dgm:pt modelId="{9D6CA9EF-7BCE-4E5E-965A-2A82C2609F7B}" type="sibTrans" cxnId="{70A2AC61-5661-481A-9945-D3AE0DEA54B1}">
      <dgm:prSet/>
      <dgm:spPr/>
      <dgm:t>
        <a:bodyPr/>
        <a:lstStyle/>
        <a:p>
          <a:endParaRPr lang="en-US"/>
        </a:p>
      </dgm:t>
    </dgm:pt>
    <dgm:pt modelId="{648298BD-B319-43FA-AE06-C2D864C0B70B}" type="pres">
      <dgm:prSet presAssocID="{B0C2D8E8-0EF1-416B-9A48-E7C8467C67AC}" presName="Name0" presStyleCnt="0">
        <dgm:presLayoutVars>
          <dgm:dir/>
          <dgm:animLvl val="lvl"/>
          <dgm:resizeHandles val="exact"/>
        </dgm:presLayoutVars>
      </dgm:prSet>
      <dgm:spPr/>
      <dgm:t>
        <a:bodyPr/>
        <a:lstStyle/>
        <a:p>
          <a:endParaRPr lang="en-US"/>
        </a:p>
      </dgm:t>
    </dgm:pt>
    <dgm:pt modelId="{B9C5B977-E549-4003-9C0A-0D83C1E19DF5}" type="pres">
      <dgm:prSet presAssocID="{479050BC-8F3B-4368-892C-D0CB89E72107}" presName="composite" presStyleCnt="0"/>
      <dgm:spPr/>
    </dgm:pt>
    <dgm:pt modelId="{AEE21483-F45F-4DAF-9A43-5C06A77A0EF0}" type="pres">
      <dgm:prSet presAssocID="{479050BC-8F3B-4368-892C-D0CB89E72107}" presName="parTx" presStyleLbl="alignNode1" presStyleIdx="0" presStyleCnt="1" custLinFactNeighborX="-4" custLinFactNeighborY="-22456">
        <dgm:presLayoutVars>
          <dgm:chMax val="0"/>
          <dgm:chPref val="0"/>
          <dgm:bulletEnabled val="1"/>
        </dgm:presLayoutVars>
      </dgm:prSet>
      <dgm:spPr/>
      <dgm:t>
        <a:bodyPr/>
        <a:lstStyle/>
        <a:p>
          <a:endParaRPr lang="en-US"/>
        </a:p>
      </dgm:t>
    </dgm:pt>
    <dgm:pt modelId="{FA2C0A35-6238-4F90-B63D-710A2D038DBA}" type="pres">
      <dgm:prSet presAssocID="{479050BC-8F3B-4368-892C-D0CB89E72107}" presName="desTx" presStyleLbl="alignAccFollowNode1" presStyleIdx="0" presStyleCnt="1" custScaleY="121027" custLinFactNeighborX="-4" custLinFactNeighborY="11129">
        <dgm:presLayoutVars>
          <dgm:bulletEnabled val="1"/>
        </dgm:presLayoutVars>
      </dgm:prSet>
      <dgm:spPr/>
      <dgm:t>
        <a:bodyPr/>
        <a:lstStyle/>
        <a:p>
          <a:endParaRPr lang="en-US"/>
        </a:p>
      </dgm:t>
    </dgm:pt>
  </dgm:ptLst>
  <dgm:cxnLst>
    <dgm:cxn modelId="{96FBB11B-5CBB-4041-8E38-06FC8CD5F87C}" type="presOf" srcId="{F4B391B5-0422-4F28-8170-99BB08E98D76}" destId="{FA2C0A35-6238-4F90-B63D-710A2D038DBA}" srcOrd="0" destOrd="2" presId="urn:microsoft.com/office/officeart/2005/8/layout/hList1"/>
    <dgm:cxn modelId="{2ACAE4F7-AF5E-4B95-B280-8EE5236F4C37}" type="presOf" srcId="{7A696FEA-6BFB-4A7D-95D6-2107D3CD688C}" destId="{FA2C0A35-6238-4F90-B63D-710A2D038DBA}" srcOrd="0" destOrd="3" presId="urn:microsoft.com/office/officeart/2005/8/layout/hList1"/>
    <dgm:cxn modelId="{C6EA6CC3-B20D-4416-8052-94A128D3574C}" srcId="{479050BC-8F3B-4368-892C-D0CB89E72107}" destId="{937089E1-5E5C-44EF-94F3-763D17C85ECC}" srcOrd="1" destOrd="0" parTransId="{8D23D4CC-7B5B-4B1A-BB4F-FD2E9E674F34}" sibTransId="{632E3554-785C-4A39-BE6A-1DA26F92F05D}"/>
    <dgm:cxn modelId="{70A2AC61-5661-481A-9945-D3AE0DEA54B1}" srcId="{479050BC-8F3B-4368-892C-D0CB89E72107}" destId="{F4B391B5-0422-4F28-8170-99BB08E98D76}" srcOrd="2" destOrd="0" parTransId="{5C40D28F-0F42-4974-954E-E707457EF897}" sibTransId="{9D6CA9EF-7BCE-4E5E-965A-2A82C2609F7B}"/>
    <dgm:cxn modelId="{9548A09F-B4F6-42D5-84A4-4D54DBF5A00F}" type="presOf" srcId="{937089E1-5E5C-44EF-94F3-763D17C85ECC}" destId="{FA2C0A35-6238-4F90-B63D-710A2D038DBA}" srcOrd="0" destOrd="1" presId="urn:microsoft.com/office/officeart/2005/8/layout/hList1"/>
    <dgm:cxn modelId="{3D8485A8-1A9B-4F03-AA84-F437A9642AA7}" type="presOf" srcId="{B0C2D8E8-0EF1-416B-9A48-E7C8467C67AC}" destId="{648298BD-B319-43FA-AE06-C2D864C0B70B}" srcOrd="0" destOrd="0" presId="urn:microsoft.com/office/officeart/2005/8/layout/hList1"/>
    <dgm:cxn modelId="{772B1234-8412-47D2-843A-BD6A51DC7E95}" type="presOf" srcId="{479050BC-8F3B-4368-892C-D0CB89E72107}" destId="{AEE21483-F45F-4DAF-9A43-5C06A77A0EF0}" srcOrd="0" destOrd="0" presId="urn:microsoft.com/office/officeart/2005/8/layout/hList1"/>
    <dgm:cxn modelId="{8FBA3727-8AFC-4D6F-95C2-115B57D4FE80}" type="presOf" srcId="{08DE4E9C-C618-4C97-83B0-DD3AA0B4C9AA}" destId="{FA2C0A35-6238-4F90-B63D-710A2D038DBA}" srcOrd="0" destOrd="0" presId="urn:microsoft.com/office/officeart/2005/8/layout/hList1"/>
    <dgm:cxn modelId="{340FBF03-DE24-4220-82E2-DF6D3CF8E30C}" srcId="{479050BC-8F3B-4368-892C-D0CB89E72107}" destId="{7A696FEA-6BFB-4A7D-95D6-2107D3CD688C}" srcOrd="3" destOrd="0" parTransId="{C93F9AAB-E1BF-485E-B344-367F55848C99}" sibTransId="{3C4B7921-8E20-4E9D-838E-483D62F20715}"/>
    <dgm:cxn modelId="{2AB8335C-BE1A-47ED-8714-5882AA3353D9}" srcId="{B0C2D8E8-0EF1-416B-9A48-E7C8467C67AC}" destId="{479050BC-8F3B-4368-892C-D0CB89E72107}" srcOrd="0" destOrd="0" parTransId="{E6FF15BF-6D7B-455D-ADEC-B052D04921C9}" sibTransId="{8341FDEF-1963-4227-B244-1FC0F8DEB8C6}"/>
    <dgm:cxn modelId="{6618F55C-D1CF-4655-AB57-6E84E1D8C064}" srcId="{479050BC-8F3B-4368-892C-D0CB89E72107}" destId="{08DE4E9C-C618-4C97-83B0-DD3AA0B4C9AA}" srcOrd="0" destOrd="0" parTransId="{321FA108-7D02-445B-8CD8-9E3A8F5ED1C2}" sibTransId="{BD6E8041-FDE0-471B-8368-1B7E4B12207B}"/>
    <dgm:cxn modelId="{8D5D3E33-7425-4D75-AA87-E62902204FA9}" type="presParOf" srcId="{648298BD-B319-43FA-AE06-C2D864C0B70B}" destId="{B9C5B977-E549-4003-9C0A-0D83C1E19DF5}" srcOrd="0" destOrd="0" presId="urn:microsoft.com/office/officeart/2005/8/layout/hList1"/>
    <dgm:cxn modelId="{3AB661E2-BACE-470C-B992-642E3EC1B91C}" type="presParOf" srcId="{B9C5B977-E549-4003-9C0A-0D83C1E19DF5}" destId="{AEE21483-F45F-4DAF-9A43-5C06A77A0EF0}" srcOrd="0" destOrd="0" presId="urn:microsoft.com/office/officeart/2005/8/layout/hList1"/>
    <dgm:cxn modelId="{8C13394E-E3D6-4504-AB9E-491AED39F233}" type="presParOf" srcId="{B9C5B977-E549-4003-9C0A-0D83C1E19DF5}" destId="{FA2C0A35-6238-4F90-B63D-710A2D038DB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73F7DC-9477-4035-9031-1027021E8ED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BD520A6-318A-411C-9CC9-EFB2ACEBA73F}">
      <dgm:prSet/>
      <dgm:spPr/>
      <dgm:t>
        <a:bodyPr/>
        <a:lstStyle/>
        <a:p>
          <a:pPr rtl="0"/>
          <a:r>
            <a:rPr lang="en-US" smtClean="0"/>
            <a:t>Add showers at K Dock - $15,000-$20,000</a:t>
          </a:r>
          <a:endParaRPr lang="en-US"/>
        </a:p>
      </dgm:t>
    </dgm:pt>
    <dgm:pt modelId="{792C168E-2B35-41D6-A51E-27B572784C48}" type="parTrans" cxnId="{EF14635B-3F7F-477B-B125-AF0981966659}">
      <dgm:prSet/>
      <dgm:spPr/>
      <dgm:t>
        <a:bodyPr/>
        <a:lstStyle/>
        <a:p>
          <a:endParaRPr lang="en-US"/>
        </a:p>
      </dgm:t>
    </dgm:pt>
    <dgm:pt modelId="{5295AD42-2BB9-4D33-A974-C75B833C4522}" type="sibTrans" cxnId="{EF14635B-3F7F-477B-B125-AF0981966659}">
      <dgm:prSet/>
      <dgm:spPr/>
      <dgm:t>
        <a:bodyPr/>
        <a:lstStyle/>
        <a:p>
          <a:endParaRPr lang="en-US"/>
        </a:p>
      </dgm:t>
    </dgm:pt>
    <dgm:pt modelId="{DC287A99-3E70-4D02-B48E-2B0BD2A2064C}">
      <dgm:prSet/>
      <dgm:spPr/>
      <dgm:t>
        <a:bodyPr/>
        <a:lstStyle/>
        <a:p>
          <a:pPr rtl="0"/>
          <a:r>
            <a:rPr lang="en-US" smtClean="0"/>
            <a:t>Remodel and add showers in building 7 - $20,000-$25,000</a:t>
          </a:r>
          <a:endParaRPr lang="en-US"/>
        </a:p>
      </dgm:t>
    </dgm:pt>
    <dgm:pt modelId="{95880907-C8B7-4618-896B-17E0A113675D}" type="parTrans" cxnId="{74B933AF-3800-4374-86B2-6B5A9C9BD449}">
      <dgm:prSet/>
      <dgm:spPr/>
      <dgm:t>
        <a:bodyPr/>
        <a:lstStyle/>
        <a:p>
          <a:endParaRPr lang="en-US"/>
        </a:p>
      </dgm:t>
    </dgm:pt>
    <dgm:pt modelId="{528B68D5-E43D-4B81-8BF4-0EED13F8235B}" type="sibTrans" cxnId="{74B933AF-3800-4374-86B2-6B5A9C9BD449}">
      <dgm:prSet/>
      <dgm:spPr/>
      <dgm:t>
        <a:bodyPr/>
        <a:lstStyle/>
        <a:p>
          <a:endParaRPr lang="en-US"/>
        </a:p>
      </dgm:t>
    </dgm:pt>
    <dgm:pt modelId="{B33494C3-B73F-423F-A3E5-F0F8782E7670}" type="pres">
      <dgm:prSet presAssocID="{0873F7DC-9477-4035-9031-1027021E8EDC}" presName="linear" presStyleCnt="0">
        <dgm:presLayoutVars>
          <dgm:animLvl val="lvl"/>
          <dgm:resizeHandles val="exact"/>
        </dgm:presLayoutVars>
      </dgm:prSet>
      <dgm:spPr/>
      <dgm:t>
        <a:bodyPr/>
        <a:lstStyle/>
        <a:p>
          <a:endParaRPr lang="en-US"/>
        </a:p>
      </dgm:t>
    </dgm:pt>
    <dgm:pt modelId="{B57B120A-A35E-490F-B252-83BC10E3CC71}" type="pres">
      <dgm:prSet presAssocID="{BBD520A6-318A-411C-9CC9-EFB2ACEBA73F}" presName="parentText" presStyleLbl="node1" presStyleIdx="0" presStyleCnt="2">
        <dgm:presLayoutVars>
          <dgm:chMax val="0"/>
          <dgm:bulletEnabled val="1"/>
        </dgm:presLayoutVars>
      </dgm:prSet>
      <dgm:spPr/>
      <dgm:t>
        <a:bodyPr/>
        <a:lstStyle/>
        <a:p>
          <a:endParaRPr lang="en-US"/>
        </a:p>
      </dgm:t>
    </dgm:pt>
    <dgm:pt modelId="{3825D474-E893-4825-AED8-1E16D8615D53}" type="pres">
      <dgm:prSet presAssocID="{5295AD42-2BB9-4D33-A974-C75B833C4522}" presName="spacer" presStyleCnt="0"/>
      <dgm:spPr/>
    </dgm:pt>
    <dgm:pt modelId="{EA8E836A-1B41-4033-ACE5-B7ED12334804}" type="pres">
      <dgm:prSet presAssocID="{DC287A99-3E70-4D02-B48E-2B0BD2A2064C}" presName="parentText" presStyleLbl="node1" presStyleIdx="1" presStyleCnt="2">
        <dgm:presLayoutVars>
          <dgm:chMax val="0"/>
          <dgm:bulletEnabled val="1"/>
        </dgm:presLayoutVars>
      </dgm:prSet>
      <dgm:spPr/>
      <dgm:t>
        <a:bodyPr/>
        <a:lstStyle/>
        <a:p>
          <a:endParaRPr lang="en-US"/>
        </a:p>
      </dgm:t>
    </dgm:pt>
  </dgm:ptLst>
  <dgm:cxnLst>
    <dgm:cxn modelId="{AB5D9EAE-D4D7-40E7-9787-5562DBC00C2A}" type="presOf" srcId="{DC287A99-3E70-4D02-B48E-2B0BD2A2064C}" destId="{EA8E836A-1B41-4033-ACE5-B7ED12334804}" srcOrd="0" destOrd="0" presId="urn:microsoft.com/office/officeart/2005/8/layout/vList2"/>
    <dgm:cxn modelId="{EF14635B-3F7F-477B-B125-AF0981966659}" srcId="{0873F7DC-9477-4035-9031-1027021E8EDC}" destId="{BBD520A6-318A-411C-9CC9-EFB2ACEBA73F}" srcOrd="0" destOrd="0" parTransId="{792C168E-2B35-41D6-A51E-27B572784C48}" sibTransId="{5295AD42-2BB9-4D33-A974-C75B833C4522}"/>
    <dgm:cxn modelId="{74B933AF-3800-4374-86B2-6B5A9C9BD449}" srcId="{0873F7DC-9477-4035-9031-1027021E8EDC}" destId="{DC287A99-3E70-4D02-B48E-2B0BD2A2064C}" srcOrd="1" destOrd="0" parTransId="{95880907-C8B7-4618-896B-17E0A113675D}" sibTransId="{528B68D5-E43D-4B81-8BF4-0EED13F8235B}"/>
    <dgm:cxn modelId="{879F1664-EFFD-4EC8-A6B4-16D1A7DBD2E5}" type="presOf" srcId="{BBD520A6-318A-411C-9CC9-EFB2ACEBA73F}" destId="{B57B120A-A35E-490F-B252-83BC10E3CC71}" srcOrd="0" destOrd="0" presId="urn:microsoft.com/office/officeart/2005/8/layout/vList2"/>
    <dgm:cxn modelId="{307BFD0F-6AC6-49FF-9CD3-54DFBA195F8C}" type="presOf" srcId="{0873F7DC-9477-4035-9031-1027021E8EDC}" destId="{B33494C3-B73F-423F-A3E5-F0F8782E7670}" srcOrd="0" destOrd="0" presId="urn:microsoft.com/office/officeart/2005/8/layout/vList2"/>
    <dgm:cxn modelId="{B54F0C2A-A8F9-4858-B1A2-71965580A264}" type="presParOf" srcId="{B33494C3-B73F-423F-A3E5-F0F8782E7670}" destId="{B57B120A-A35E-490F-B252-83BC10E3CC71}" srcOrd="0" destOrd="0" presId="urn:microsoft.com/office/officeart/2005/8/layout/vList2"/>
    <dgm:cxn modelId="{7EBE6649-628B-44EC-997B-C423E123F948}" type="presParOf" srcId="{B33494C3-B73F-423F-A3E5-F0F8782E7670}" destId="{3825D474-E893-4825-AED8-1E16D8615D53}" srcOrd="1" destOrd="0" presId="urn:microsoft.com/office/officeart/2005/8/layout/vList2"/>
    <dgm:cxn modelId="{88FF2957-4F11-4751-930F-EB43700438AC}" type="presParOf" srcId="{B33494C3-B73F-423F-A3E5-F0F8782E7670}" destId="{EA8E836A-1B41-4033-ACE5-B7ED1233480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9C24A7E-DB0D-47E2-B00C-8F72BBF7145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69D207-FA35-41F8-A24F-C022226B0E64}">
      <dgm:prSet/>
      <dgm:spPr/>
      <dgm:t>
        <a:bodyPr/>
        <a:lstStyle/>
        <a:p>
          <a:pPr rtl="0"/>
          <a:r>
            <a:rPr lang="en-US" dirty="0" smtClean="0"/>
            <a:t>Approximately $14,400 per month – A $6,700 increase each month; $172,800 per year, $80,400 increase annually. </a:t>
          </a:r>
          <a:endParaRPr lang="en-US" dirty="0"/>
        </a:p>
      </dgm:t>
    </dgm:pt>
    <dgm:pt modelId="{77760848-A77C-48ED-B8C4-96826A8629FE}" type="parTrans" cxnId="{88939CDF-7B6D-4A16-B8F6-4B26DF3347B1}">
      <dgm:prSet/>
      <dgm:spPr/>
      <dgm:t>
        <a:bodyPr/>
        <a:lstStyle/>
        <a:p>
          <a:endParaRPr lang="en-US"/>
        </a:p>
      </dgm:t>
    </dgm:pt>
    <dgm:pt modelId="{5BA045A7-4A42-4547-86FA-29B1F4779246}" type="sibTrans" cxnId="{88939CDF-7B6D-4A16-B8F6-4B26DF3347B1}">
      <dgm:prSet/>
      <dgm:spPr/>
      <dgm:t>
        <a:bodyPr/>
        <a:lstStyle/>
        <a:p>
          <a:endParaRPr lang="en-US"/>
        </a:p>
      </dgm:t>
    </dgm:pt>
    <dgm:pt modelId="{CBE134B7-553F-41C8-8DFD-70F8FB9C21E7}" type="pres">
      <dgm:prSet presAssocID="{59C24A7E-DB0D-47E2-B00C-8F72BBF71450}" presName="linear" presStyleCnt="0">
        <dgm:presLayoutVars>
          <dgm:animLvl val="lvl"/>
          <dgm:resizeHandles val="exact"/>
        </dgm:presLayoutVars>
      </dgm:prSet>
      <dgm:spPr/>
      <dgm:t>
        <a:bodyPr/>
        <a:lstStyle/>
        <a:p>
          <a:endParaRPr lang="en-US"/>
        </a:p>
      </dgm:t>
    </dgm:pt>
    <dgm:pt modelId="{B888028A-D0DA-45A5-B972-9DCAADDB6F9B}" type="pres">
      <dgm:prSet presAssocID="{9A69D207-FA35-41F8-A24F-C022226B0E64}" presName="parentText" presStyleLbl="node1" presStyleIdx="0" presStyleCnt="1">
        <dgm:presLayoutVars>
          <dgm:chMax val="0"/>
          <dgm:bulletEnabled val="1"/>
        </dgm:presLayoutVars>
      </dgm:prSet>
      <dgm:spPr/>
      <dgm:t>
        <a:bodyPr/>
        <a:lstStyle/>
        <a:p>
          <a:endParaRPr lang="en-US"/>
        </a:p>
      </dgm:t>
    </dgm:pt>
  </dgm:ptLst>
  <dgm:cxnLst>
    <dgm:cxn modelId="{18C4CA25-4622-4C5F-9EF8-20ED03311516}" type="presOf" srcId="{9A69D207-FA35-41F8-A24F-C022226B0E64}" destId="{B888028A-D0DA-45A5-B972-9DCAADDB6F9B}" srcOrd="0" destOrd="0" presId="urn:microsoft.com/office/officeart/2005/8/layout/vList2"/>
    <dgm:cxn modelId="{88939CDF-7B6D-4A16-B8F6-4B26DF3347B1}" srcId="{59C24A7E-DB0D-47E2-B00C-8F72BBF71450}" destId="{9A69D207-FA35-41F8-A24F-C022226B0E64}" srcOrd="0" destOrd="0" parTransId="{77760848-A77C-48ED-B8C4-96826A8629FE}" sibTransId="{5BA045A7-4A42-4547-86FA-29B1F4779246}"/>
    <dgm:cxn modelId="{DB35CA90-F6C1-478A-B956-5BB2DDE6C5AC}" type="presOf" srcId="{59C24A7E-DB0D-47E2-B00C-8F72BBF71450}" destId="{CBE134B7-553F-41C8-8DFD-70F8FB9C21E7}" srcOrd="0" destOrd="0" presId="urn:microsoft.com/office/officeart/2005/8/layout/vList2"/>
    <dgm:cxn modelId="{59CFDC55-492E-4A0B-99B8-98C1116A81E9}" type="presParOf" srcId="{CBE134B7-553F-41C8-8DFD-70F8FB9C21E7}" destId="{B888028A-D0DA-45A5-B972-9DCAADDB6F9B}"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D527DA-039B-485F-B4A1-FCCF4DEBA54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4BE20B52-7196-4229-BE28-AB19727C4D36}">
      <dgm:prSet/>
      <dgm:spPr/>
      <dgm:t>
        <a:bodyPr/>
        <a:lstStyle/>
        <a:p>
          <a:pPr rtl="0"/>
          <a:r>
            <a:rPr lang="en-US" dirty="0" smtClean="0"/>
            <a:t>The Vallejo Marina has 647 slips </a:t>
          </a:r>
          <a:endParaRPr lang="en-US" dirty="0"/>
        </a:p>
      </dgm:t>
    </dgm:pt>
    <dgm:pt modelId="{8562D37F-1717-4892-A142-3BF68AEDE939}" type="parTrans" cxnId="{51F2C4D2-32C7-4462-A9F2-358C864967AC}">
      <dgm:prSet/>
      <dgm:spPr/>
      <dgm:t>
        <a:bodyPr/>
        <a:lstStyle/>
        <a:p>
          <a:endParaRPr lang="en-US"/>
        </a:p>
      </dgm:t>
    </dgm:pt>
    <dgm:pt modelId="{E712074D-C6A4-4A92-9D86-D92A031725D1}" type="sibTrans" cxnId="{51F2C4D2-32C7-4462-A9F2-358C864967AC}">
      <dgm:prSet/>
      <dgm:spPr/>
      <dgm:t>
        <a:bodyPr/>
        <a:lstStyle/>
        <a:p>
          <a:endParaRPr lang="en-US"/>
        </a:p>
      </dgm:t>
    </dgm:pt>
    <dgm:pt modelId="{AF414942-D28E-41AF-A841-8B8321715EA0}">
      <dgm:prSet/>
      <dgm:spPr/>
      <dgm:t>
        <a:bodyPr/>
        <a:lstStyle/>
        <a:p>
          <a:pPr rtl="0"/>
          <a:r>
            <a:rPr lang="en-US" dirty="0" smtClean="0"/>
            <a:t>44.3% </a:t>
          </a:r>
          <a:r>
            <a:rPr lang="en-US" dirty="0" smtClean="0"/>
            <a:t>Capacity </a:t>
          </a:r>
          <a:endParaRPr lang="en-US" dirty="0"/>
        </a:p>
      </dgm:t>
    </dgm:pt>
    <dgm:pt modelId="{6483F66F-5BB0-4E4C-B733-057B2059CEDA}" type="parTrans" cxnId="{FEC2654E-CC17-4910-8821-52546BFF77A4}">
      <dgm:prSet/>
      <dgm:spPr/>
      <dgm:t>
        <a:bodyPr/>
        <a:lstStyle/>
        <a:p>
          <a:endParaRPr lang="en-US"/>
        </a:p>
      </dgm:t>
    </dgm:pt>
    <dgm:pt modelId="{01844171-E074-4301-962A-249900BB4F8D}" type="sibTrans" cxnId="{FEC2654E-CC17-4910-8821-52546BFF77A4}">
      <dgm:prSet/>
      <dgm:spPr/>
      <dgm:t>
        <a:bodyPr/>
        <a:lstStyle/>
        <a:p>
          <a:endParaRPr lang="en-US"/>
        </a:p>
      </dgm:t>
    </dgm:pt>
    <dgm:pt modelId="{1666BD41-0985-4B6B-A8FB-FB30F1CF6DD3}">
      <dgm:prSet/>
      <dgm:spPr/>
      <dgm:t>
        <a:bodyPr/>
        <a:lstStyle/>
        <a:p>
          <a:pPr rtl="0"/>
          <a:r>
            <a:rPr lang="en-US" dirty="0" smtClean="0"/>
            <a:t>97 of remaining 364 slips are rentable. 267 slips are not rentable due to silt. </a:t>
          </a:r>
          <a:endParaRPr lang="en-US" dirty="0"/>
        </a:p>
      </dgm:t>
    </dgm:pt>
    <dgm:pt modelId="{9AA8F5EA-2F2E-48F4-AAF7-32F4BCE7A4B4}" type="parTrans" cxnId="{6595E62F-96B0-415E-BDA7-2CFE87B6B1CA}">
      <dgm:prSet/>
      <dgm:spPr/>
      <dgm:t>
        <a:bodyPr/>
        <a:lstStyle/>
        <a:p>
          <a:endParaRPr lang="en-US"/>
        </a:p>
      </dgm:t>
    </dgm:pt>
    <dgm:pt modelId="{BFFA998B-60AA-4BE3-AF9D-B841D7F5CCE2}" type="sibTrans" cxnId="{6595E62F-96B0-415E-BDA7-2CFE87B6B1CA}">
      <dgm:prSet/>
      <dgm:spPr/>
      <dgm:t>
        <a:bodyPr/>
        <a:lstStyle/>
        <a:p>
          <a:endParaRPr lang="en-US"/>
        </a:p>
      </dgm:t>
    </dgm:pt>
    <dgm:pt modelId="{329DEA0B-799E-4900-900B-395702571F12}" type="pres">
      <dgm:prSet presAssocID="{FAD527DA-039B-485F-B4A1-FCCF4DEBA549}" presName="CompostProcess" presStyleCnt="0">
        <dgm:presLayoutVars>
          <dgm:dir/>
          <dgm:resizeHandles val="exact"/>
        </dgm:presLayoutVars>
      </dgm:prSet>
      <dgm:spPr/>
      <dgm:t>
        <a:bodyPr/>
        <a:lstStyle/>
        <a:p>
          <a:endParaRPr lang="en-US"/>
        </a:p>
      </dgm:t>
    </dgm:pt>
    <dgm:pt modelId="{7C78B9FF-0CFB-42AA-8D29-058F2F12FE6D}" type="pres">
      <dgm:prSet presAssocID="{FAD527DA-039B-485F-B4A1-FCCF4DEBA549}" presName="arrow" presStyleLbl="bgShp" presStyleIdx="0" presStyleCnt="1"/>
      <dgm:spPr/>
    </dgm:pt>
    <dgm:pt modelId="{EB13CAE0-ACB0-4AFD-9219-B4B71E1F01AC}" type="pres">
      <dgm:prSet presAssocID="{FAD527DA-039B-485F-B4A1-FCCF4DEBA549}" presName="linearProcess" presStyleCnt="0"/>
      <dgm:spPr/>
    </dgm:pt>
    <dgm:pt modelId="{E3449088-3E6A-4012-B366-62269A46F22A}" type="pres">
      <dgm:prSet presAssocID="{4BE20B52-7196-4229-BE28-AB19727C4D36}" presName="textNode" presStyleLbl="node1" presStyleIdx="0" presStyleCnt="3">
        <dgm:presLayoutVars>
          <dgm:bulletEnabled val="1"/>
        </dgm:presLayoutVars>
      </dgm:prSet>
      <dgm:spPr/>
      <dgm:t>
        <a:bodyPr/>
        <a:lstStyle/>
        <a:p>
          <a:endParaRPr lang="en-US"/>
        </a:p>
      </dgm:t>
    </dgm:pt>
    <dgm:pt modelId="{0903BB1A-165D-4E27-A478-DBB38D55C402}" type="pres">
      <dgm:prSet presAssocID="{E712074D-C6A4-4A92-9D86-D92A031725D1}" presName="sibTrans" presStyleCnt="0"/>
      <dgm:spPr/>
    </dgm:pt>
    <dgm:pt modelId="{D16AA232-747E-4BA5-A99A-96A6E87A1085}" type="pres">
      <dgm:prSet presAssocID="{AF414942-D28E-41AF-A841-8B8321715EA0}" presName="textNode" presStyleLbl="node1" presStyleIdx="1" presStyleCnt="3">
        <dgm:presLayoutVars>
          <dgm:bulletEnabled val="1"/>
        </dgm:presLayoutVars>
      </dgm:prSet>
      <dgm:spPr/>
      <dgm:t>
        <a:bodyPr/>
        <a:lstStyle/>
        <a:p>
          <a:endParaRPr lang="en-US"/>
        </a:p>
      </dgm:t>
    </dgm:pt>
    <dgm:pt modelId="{E6E48234-EF0B-435F-B07B-4011A36F2F33}" type="pres">
      <dgm:prSet presAssocID="{01844171-E074-4301-962A-249900BB4F8D}" presName="sibTrans" presStyleCnt="0"/>
      <dgm:spPr/>
    </dgm:pt>
    <dgm:pt modelId="{3031EE6A-BF30-4516-944E-B5CE543D5B00}" type="pres">
      <dgm:prSet presAssocID="{1666BD41-0985-4B6B-A8FB-FB30F1CF6DD3}" presName="textNode" presStyleLbl="node1" presStyleIdx="2" presStyleCnt="3">
        <dgm:presLayoutVars>
          <dgm:bulletEnabled val="1"/>
        </dgm:presLayoutVars>
      </dgm:prSet>
      <dgm:spPr/>
      <dgm:t>
        <a:bodyPr/>
        <a:lstStyle/>
        <a:p>
          <a:endParaRPr lang="en-US"/>
        </a:p>
      </dgm:t>
    </dgm:pt>
  </dgm:ptLst>
  <dgm:cxnLst>
    <dgm:cxn modelId="{6595E62F-96B0-415E-BDA7-2CFE87B6B1CA}" srcId="{FAD527DA-039B-485F-B4A1-FCCF4DEBA549}" destId="{1666BD41-0985-4B6B-A8FB-FB30F1CF6DD3}" srcOrd="2" destOrd="0" parTransId="{9AA8F5EA-2F2E-48F4-AAF7-32F4BCE7A4B4}" sibTransId="{BFFA998B-60AA-4BE3-AF9D-B841D7F5CCE2}"/>
    <dgm:cxn modelId="{D37B3BDF-DF63-4806-93E9-6D42E1002F06}" type="presOf" srcId="{FAD527DA-039B-485F-B4A1-FCCF4DEBA549}" destId="{329DEA0B-799E-4900-900B-395702571F12}" srcOrd="0" destOrd="0" presId="urn:microsoft.com/office/officeart/2005/8/layout/hProcess9"/>
    <dgm:cxn modelId="{6F71B2E2-66AA-42DF-9545-453D3C114A9A}" type="presOf" srcId="{AF414942-D28E-41AF-A841-8B8321715EA0}" destId="{D16AA232-747E-4BA5-A99A-96A6E87A1085}" srcOrd="0" destOrd="0" presId="urn:microsoft.com/office/officeart/2005/8/layout/hProcess9"/>
    <dgm:cxn modelId="{FEC2654E-CC17-4910-8821-52546BFF77A4}" srcId="{FAD527DA-039B-485F-B4A1-FCCF4DEBA549}" destId="{AF414942-D28E-41AF-A841-8B8321715EA0}" srcOrd="1" destOrd="0" parTransId="{6483F66F-5BB0-4E4C-B733-057B2059CEDA}" sibTransId="{01844171-E074-4301-962A-249900BB4F8D}"/>
    <dgm:cxn modelId="{2C648DBC-E937-4C36-B80D-D121FA405F5D}" type="presOf" srcId="{4BE20B52-7196-4229-BE28-AB19727C4D36}" destId="{E3449088-3E6A-4012-B366-62269A46F22A}" srcOrd="0" destOrd="0" presId="urn:microsoft.com/office/officeart/2005/8/layout/hProcess9"/>
    <dgm:cxn modelId="{0A43CA56-5C9E-4241-A568-F5EB99BF0334}" type="presOf" srcId="{1666BD41-0985-4B6B-A8FB-FB30F1CF6DD3}" destId="{3031EE6A-BF30-4516-944E-B5CE543D5B00}" srcOrd="0" destOrd="0" presId="urn:microsoft.com/office/officeart/2005/8/layout/hProcess9"/>
    <dgm:cxn modelId="{51F2C4D2-32C7-4462-A9F2-358C864967AC}" srcId="{FAD527DA-039B-485F-B4A1-FCCF4DEBA549}" destId="{4BE20B52-7196-4229-BE28-AB19727C4D36}" srcOrd="0" destOrd="0" parTransId="{8562D37F-1717-4892-A142-3BF68AEDE939}" sibTransId="{E712074D-C6A4-4A92-9D86-D92A031725D1}"/>
    <dgm:cxn modelId="{D5505ECE-B76B-4F42-A1FA-288298E7D1E3}" type="presParOf" srcId="{329DEA0B-799E-4900-900B-395702571F12}" destId="{7C78B9FF-0CFB-42AA-8D29-058F2F12FE6D}" srcOrd="0" destOrd="0" presId="urn:microsoft.com/office/officeart/2005/8/layout/hProcess9"/>
    <dgm:cxn modelId="{185A1BFB-CA63-4516-8C1C-A277732F42C9}" type="presParOf" srcId="{329DEA0B-799E-4900-900B-395702571F12}" destId="{EB13CAE0-ACB0-4AFD-9219-B4B71E1F01AC}" srcOrd="1" destOrd="0" presId="urn:microsoft.com/office/officeart/2005/8/layout/hProcess9"/>
    <dgm:cxn modelId="{5598F85B-AB13-4EEF-9E86-34FCBFA268BF}" type="presParOf" srcId="{EB13CAE0-ACB0-4AFD-9219-B4B71E1F01AC}" destId="{E3449088-3E6A-4012-B366-62269A46F22A}" srcOrd="0" destOrd="0" presId="urn:microsoft.com/office/officeart/2005/8/layout/hProcess9"/>
    <dgm:cxn modelId="{093BFC08-5604-4F22-8BA6-2EB815490AF3}" type="presParOf" srcId="{EB13CAE0-ACB0-4AFD-9219-B4B71E1F01AC}" destId="{0903BB1A-165D-4E27-A478-DBB38D55C402}" srcOrd="1" destOrd="0" presId="urn:microsoft.com/office/officeart/2005/8/layout/hProcess9"/>
    <dgm:cxn modelId="{3D033EA1-3C3E-403B-8081-6479685D703D}" type="presParOf" srcId="{EB13CAE0-ACB0-4AFD-9219-B4B71E1F01AC}" destId="{D16AA232-747E-4BA5-A99A-96A6E87A1085}" srcOrd="2" destOrd="0" presId="urn:microsoft.com/office/officeart/2005/8/layout/hProcess9"/>
    <dgm:cxn modelId="{70195AE5-D42B-4D0D-A944-978AA8061A09}" type="presParOf" srcId="{EB13CAE0-ACB0-4AFD-9219-B4B71E1F01AC}" destId="{E6E48234-EF0B-435F-B07B-4011A36F2F33}" srcOrd="3" destOrd="0" presId="urn:microsoft.com/office/officeart/2005/8/layout/hProcess9"/>
    <dgm:cxn modelId="{C60D9A27-1ED7-426B-9465-72CAB8ED6F73}" type="presParOf" srcId="{EB13CAE0-ACB0-4AFD-9219-B4B71E1F01AC}" destId="{3031EE6A-BF30-4516-944E-B5CE543D5B0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DEDD3D0-0AA6-4595-8B32-02CCDE6F689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74CF105-3C83-4D92-B5C2-909622DCC233}">
      <dgm:prSet/>
      <dgm:spPr/>
      <dgm:t>
        <a:bodyPr/>
        <a:lstStyle/>
        <a:p>
          <a:pPr rtl="0"/>
          <a:r>
            <a:rPr lang="en-US" smtClean="0"/>
            <a:t>149 slips; 92 vacant </a:t>
          </a:r>
          <a:endParaRPr lang="en-US"/>
        </a:p>
      </dgm:t>
    </dgm:pt>
    <dgm:pt modelId="{BCD529E7-CA06-45B3-B5EF-792C8D396847}" type="parTrans" cxnId="{F505EB10-31EC-45F0-877E-E66B2B81DB82}">
      <dgm:prSet/>
      <dgm:spPr/>
      <dgm:t>
        <a:bodyPr/>
        <a:lstStyle/>
        <a:p>
          <a:endParaRPr lang="en-US"/>
        </a:p>
      </dgm:t>
    </dgm:pt>
    <dgm:pt modelId="{C1230B04-1C5A-4E7B-A757-9C7D7C921636}" type="sibTrans" cxnId="{F505EB10-31EC-45F0-877E-E66B2B81DB82}">
      <dgm:prSet/>
      <dgm:spPr/>
      <dgm:t>
        <a:bodyPr/>
        <a:lstStyle/>
        <a:p>
          <a:endParaRPr lang="en-US"/>
        </a:p>
      </dgm:t>
    </dgm:pt>
    <dgm:pt modelId="{E0D4AEF4-4468-4F02-845B-B92F49B4B971}">
      <dgm:prSet/>
      <dgm:spPr/>
      <dgm:t>
        <a:bodyPr/>
        <a:lstStyle/>
        <a:p>
          <a:pPr rtl="0"/>
          <a:r>
            <a:rPr lang="en-US" smtClean="0"/>
            <a:t>Standard rate potential $55,728.88 if all slips were occupied </a:t>
          </a:r>
          <a:endParaRPr lang="en-US"/>
        </a:p>
      </dgm:t>
    </dgm:pt>
    <dgm:pt modelId="{6A1FC424-7AA9-48D5-B19B-850CE364AA5D}" type="parTrans" cxnId="{AD7D91E8-A5F7-4425-BE5C-8AE431A3DB03}">
      <dgm:prSet/>
      <dgm:spPr/>
      <dgm:t>
        <a:bodyPr/>
        <a:lstStyle/>
        <a:p>
          <a:endParaRPr lang="en-US"/>
        </a:p>
      </dgm:t>
    </dgm:pt>
    <dgm:pt modelId="{AD2B35AF-469A-4D33-B5B0-DA2FC8903802}" type="sibTrans" cxnId="{AD7D91E8-A5F7-4425-BE5C-8AE431A3DB03}">
      <dgm:prSet/>
      <dgm:spPr/>
      <dgm:t>
        <a:bodyPr/>
        <a:lstStyle/>
        <a:p>
          <a:endParaRPr lang="en-US"/>
        </a:p>
      </dgm:t>
    </dgm:pt>
    <dgm:pt modelId="{1F27A317-5D25-40C5-9FA4-1B3B41D5D049}" type="pres">
      <dgm:prSet presAssocID="{BDEDD3D0-0AA6-4595-8B32-02CCDE6F6893}" presName="linear" presStyleCnt="0">
        <dgm:presLayoutVars>
          <dgm:animLvl val="lvl"/>
          <dgm:resizeHandles val="exact"/>
        </dgm:presLayoutVars>
      </dgm:prSet>
      <dgm:spPr/>
      <dgm:t>
        <a:bodyPr/>
        <a:lstStyle/>
        <a:p>
          <a:endParaRPr lang="en-US"/>
        </a:p>
      </dgm:t>
    </dgm:pt>
    <dgm:pt modelId="{0E7B175C-3450-4B12-8011-E848EBAE29D3}" type="pres">
      <dgm:prSet presAssocID="{774CF105-3C83-4D92-B5C2-909622DCC233}" presName="parentText" presStyleLbl="node1" presStyleIdx="0" presStyleCnt="2">
        <dgm:presLayoutVars>
          <dgm:chMax val="0"/>
          <dgm:bulletEnabled val="1"/>
        </dgm:presLayoutVars>
      </dgm:prSet>
      <dgm:spPr/>
      <dgm:t>
        <a:bodyPr/>
        <a:lstStyle/>
        <a:p>
          <a:endParaRPr lang="en-US"/>
        </a:p>
      </dgm:t>
    </dgm:pt>
    <dgm:pt modelId="{03E92566-C2E5-4DC6-A3C7-D19B5FCF60B7}" type="pres">
      <dgm:prSet presAssocID="{C1230B04-1C5A-4E7B-A757-9C7D7C921636}" presName="spacer" presStyleCnt="0"/>
      <dgm:spPr/>
    </dgm:pt>
    <dgm:pt modelId="{1E81F0A5-FD45-43DB-ADA9-096E2F718259}" type="pres">
      <dgm:prSet presAssocID="{E0D4AEF4-4468-4F02-845B-B92F49B4B971}" presName="parentText" presStyleLbl="node1" presStyleIdx="1" presStyleCnt="2">
        <dgm:presLayoutVars>
          <dgm:chMax val="0"/>
          <dgm:bulletEnabled val="1"/>
        </dgm:presLayoutVars>
      </dgm:prSet>
      <dgm:spPr/>
      <dgm:t>
        <a:bodyPr/>
        <a:lstStyle/>
        <a:p>
          <a:endParaRPr lang="en-US"/>
        </a:p>
      </dgm:t>
    </dgm:pt>
  </dgm:ptLst>
  <dgm:cxnLst>
    <dgm:cxn modelId="{F505EB10-31EC-45F0-877E-E66B2B81DB82}" srcId="{BDEDD3D0-0AA6-4595-8B32-02CCDE6F6893}" destId="{774CF105-3C83-4D92-B5C2-909622DCC233}" srcOrd="0" destOrd="0" parTransId="{BCD529E7-CA06-45B3-B5EF-792C8D396847}" sibTransId="{C1230B04-1C5A-4E7B-A757-9C7D7C921636}"/>
    <dgm:cxn modelId="{AD7D91E8-A5F7-4425-BE5C-8AE431A3DB03}" srcId="{BDEDD3D0-0AA6-4595-8B32-02CCDE6F6893}" destId="{E0D4AEF4-4468-4F02-845B-B92F49B4B971}" srcOrd="1" destOrd="0" parTransId="{6A1FC424-7AA9-48D5-B19B-850CE364AA5D}" sibTransId="{AD2B35AF-469A-4D33-B5B0-DA2FC8903802}"/>
    <dgm:cxn modelId="{EF11B5D2-832A-45B7-817A-ED864635FDEF}" type="presOf" srcId="{774CF105-3C83-4D92-B5C2-909622DCC233}" destId="{0E7B175C-3450-4B12-8011-E848EBAE29D3}" srcOrd="0" destOrd="0" presId="urn:microsoft.com/office/officeart/2005/8/layout/vList2"/>
    <dgm:cxn modelId="{0C9BAAD6-59F6-45F9-9F48-91FB1100C1F0}" type="presOf" srcId="{BDEDD3D0-0AA6-4595-8B32-02CCDE6F6893}" destId="{1F27A317-5D25-40C5-9FA4-1B3B41D5D049}" srcOrd="0" destOrd="0" presId="urn:microsoft.com/office/officeart/2005/8/layout/vList2"/>
    <dgm:cxn modelId="{3BCB1503-5DFF-4F30-873D-6DA151176F48}" type="presOf" srcId="{E0D4AEF4-4468-4F02-845B-B92F49B4B971}" destId="{1E81F0A5-FD45-43DB-ADA9-096E2F718259}" srcOrd="0" destOrd="0" presId="urn:microsoft.com/office/officeart/2005/8/layout/vList2"/>
    <dgm:cxn modelId="{B19AA45B-0791-41B8-9A04-D4BB0540A5B5}" type="presParOf" srcId="{1F27A317-5D25-40C5-9FA4-1B3B41D5D049}" destId="{0E7B175C-3450-4B12-8011-E848EBAE29D3}" srcOrd="0" destOrd="0" presId="urn:microsoft.com/office/officeart/2005/8/layout/vList2"/>
    <dgm:cxn modelId="{304AE653-9625-475F-8086-F972814E2C45}" type="presParOf" srcId="{1F27A317-5D25-40C5-9FA4-1B3B41D5D049}" destId="{03E92566-C2E5-4DC6-A3C7-D19B5FCF60B7}" srcOrd="1" destOrd="0" presId="urn:microsoft.com/office/officeart/2005/8/layout/vList2"/>
    <dgm:cxn modelId="{66AABF51-D1E8-4E67-8AB9-9837F305785B}" type="presParOf" srcId="{1F27A317-5D25-40C5-9FA4-1B3B41D5D049}" destId="{1E81F0A5-FD45-43DB-ADA9-096E2F71825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9A266-5C74-4A93-ABFD-7B639503DF3B}">
      <dsp:nvSpPr>
        <dsp:cNvPr id="0" name=""/>
        <dsp:cNvSpPr/>
      </dsp:nvSpPr>
      <dsp:spPr>
        <a:xfrm>
          <a:off x="2323069" y="3232727"/>
          <a:ext cx="1165860" cy="53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68580" rIns="192024" bIns="68580" numCol="1" spcCol="1270" anchor="ctr" anchorCtr="0">
          <a:noAutofit/>
        </a:bodyPr>
        <a:lstStyle/>
        <a:p>
          <a:pPr lvl="0" algn="r" defTabSz="1200150">
            <a:lnSpc>
              <a:spcPct val="90000"/>
            </a:lnSpc>
            <a:spcBef>
              <a:spcPct val="0"/>
            </a:spcBef>
            <a:spcAft>
              <a:spcPct val="35000"/>
            </a:spcAft>
          </a:pPr>
          <a:endParaRPr lang="en-US" sz="2700" kern="1200" dirty="0"/>
        </a:p>
      </dsp:txBody>
      <dsp:txXfrm>
        <a:off x="2323069" y="3232727"/>
        <a:ext cx="1165860" cy="534600"/>
      </dsp:txXfrm>
    </dsp:sp>
    <dsp:sp modelId="{982FA0DD-A933-4607-B13F-64507C9B9E46}">
      <dsp:nvSpPr>
        <dsp:cNvPr id="0" name=""/>
        <dsp:cNvSpPr/>
      </dsp:nvSpPr>
      <dsp:spPr>
        <a:xfrm>
          <a:off x="1165859" y="882807"/>
          <a:ext cx="233172" cy="902137"/>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2672C9-63C6-4940-9434-66EDF01E6306}">
      <dsp:nvSpPr>
        <dsp:cNvPr id="0" name=""/>
        <dsp:cNvSpPr/>
      </dsp:nvSpPr>
      <dsp:spPr>
        <a:xfrm>
          <a:off x="1492300" y="802152"/>
          <a:ext cx="3171139" cy="1063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Vallejo Marina currently has 34 live-</a:t>
          </a:r>
          <a:r>
            <a:rPr lang="en-US" sz="1800" kern="1200" dirty="0" err="1" smtClean="0"/>
            <a:t>Aboards</a:t>
          </a:r>
          <a:r>
            <a:rPr lang="en-US" sz="1800" kern="1200" dirty="0" smtClean="0"/>
            <a:t>; Two over the limit</a:t>
          </a:r>
          <a:endParaRPr lang="en-US" sz="1800" kern="1200" dirty="0"/>
        </a:p>
      </dsp:txBody>
      <dsp:txXfrm>
        <a:off x="1492300" y="802152"/>
        <a:ext cx="3171139" cy="1063448"/>
      </dsp:txXfrm>
    </dsp:sp>
    <dsp:sp modelId="{98085D7C-1923-4889-B8E3-5A6DA2E89BA4}">
      <dsp:nvSpPr>
        <dsp:cNvPr id="0" name=""/>
        <dsp:cNvSpPr/>
      </dsp:nvSpPr>
      <dsp:spPr>
        <a:xfrm>
          <a:off x="3278654" y="3232728"/>
          <a:ext cx="1165860" cy="53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68580" rIns="192024" bIns="68580" numCol="1" spcCol="1270" anchor="ctr" anchorCtr="0">
          <a:noAutofit/>
        </a:bodyPr>
        <a:lstStyle/>
        <a:p>
          <a:pPr lvl="0" algn="r" defTabSz="1200150">
            <a:lnSpc>
              <a:spcPct val="90000"/>
            </a:lnSpc>
            <a:spcBef>
              <a:spcPct val="0"/>
            </a:spcBef>
            <a:spcAft>
              <a:spcPct val="35000"/>
            </a:spcAft>
          </a:pPr>
          <a:endParaRPr lang="en-US" sz="2700" kern="1200" dirty="0"/>
        </a:p>
      </dsp:txBody>
      <dsp:txXfrm>
        <a:off x="3278654" y="3232728"/>
        <a:ext cx="1165860" cy="534600"/>
      </dsp:txXfrm>
    </dsp:sp>
    <dsp:sp modelId="{DF83F1FF-B823-4A22-BB8A-5224B9D330D6}">
      <dsp:nvSpPr>
        <dsp:cNvPr id="0" name=""/>
        <dsp:cNvSpPr/>
      </dsp:nvSpPr>
      <dsp:spPr>
        <a:xfrm>
          <a:off x="1165859" y="1962800"/>
          <a:ext cx="233172" cy="1002375"/>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2AB88B-963F-4DA6-9894-7B2E6A70387D}">
      <dsp:nvSpPr>
        <dsp:cNvPr id="0" name=""/>
        <dsp:cNvSpPr/>
      </dsp:nvSpPr>
      <dsp:spPr>
        <a:xfrm>
          <a:off x="1492300" y="1946151"/>
          <a:ext cx="3171139" cy="10023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Current Live-Aboard revenue is $7,700 monthly, $92,400 annually. </a:t>
          </a:r>
          <a:endParaRPr lang="en-US" sz="2000" kern="1200" dirty="0"/>
        </a:p>
      </dsp:txBody>
      <dsp:txXfrm>
        <a:off x="1492300" y="1946151"/>
        <a:ext cx="3171139" cy="10023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3500B-68D6-4472-A401-6D595B5E96C8}">
      <dsp:nvSpPr>
        <dsp:cNvPr id="0" name=""/>
        <dsp:cNvSpPr/>
      </dsp:nvSpPr>
      <dsp:spPr>
        <a:xfrm>
          <a:off x="0" y="46534"/>
          <a:ext cx="10753725" cy="979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lvl="0" algn="ctr" defTabSz="1511300">
            <a:lnSpc>
              <a:spcPct val="90000"/>
            </a:lnSpc>
            <a:spcBef>
              <a:spcPct val="0"/>
            </a:spcBef>
            <a:spcAft>
              <a:spcPct val="35000"/>
            </a:spcAft>
          </a:pPr>
          <a:r>
            <a:rPr lang="en-US" sz="3400" kern="1200" dirty="0" smtClean="0"/>
            <a:t>Step 1</a:t>
          </a:r>
          <a:endParaRPr lang="en-US" sz="3400" kern="1200" dirty="0"/>
        </a:p>
      </dsp:txBody>
      <dsp:txXfrm>
        <a:off x="0" y="46534"/>
        <a:ext cx="10753725" cy="979200"/>
      </dsp:txXfrm>
    </dsp:sp>
    <dsp:sp modelId="{A501EA6A-28E0-4E8E-9E0D-427D4AC6CECF}">
      <dsp:nvSpPr>
        <dsp:cNvPr id="0" name=""/>
        <dsp:cNvSpPr/>
      </dsp:nvSpPr>
      <dsp:spPr>
        <a:xfrm>
          <a:off x="0" y="1025735"/>
          <a:ext cx="10753725" cy="39198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Char char="••"/>
          </a:pPr>
          <a:r>
            <a:rPr lang="en-US" sz="3400" kern="1200" dirty="0" smtClean="0"/>
            <a:t>City will need to submit a request for an amendment to the existing permits for the marina (1986.001.12 and 1982.009.06) by submitting a permit amendment application.</a:t>
          </a:r>
          <a:endParaRPr lang="en-US" sz="3400" kern="1200" dirty="0"/>
        </a:p>
        <a:p>
          <a:pPr marL="285750" lvl="1" indent="-285750" algn="l" defTabSz="1511300">
            <a:lnSpc>
              <a:spcPct val="90000"/>
            </a:lnSpc>
            <a:spcBef>
              <a:spcPct val="0"/>
            </a:spcBef>
            <a:spcAft>
              <a:spcPct val="15000"/>
            </a:spcAft>
            <a:buChar char="••"/>
          </a:pPr>
          <a:r>
            <a:rPr lang="en-US" sz="3400" kern="1200" dirty="0" smtClean="0"/>
            <a:t>BCDC would need to find the proposal consistent with the Commission's laws and policies in the San Francisco Bay Plan, especially Recreation Policy 3 c. </a:t>
          </a:r>
          <a:endParaRPr lang="en-US" sz="3400" kern="1200" dirty="0"/>
        </a:p>
      </dsp:txBody>
      <dsp:txXfrm>
        <a:off x="0" y="1025735"/>
        <a:ext cx="10753725" cy="39198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0E872-99FB-4464-9C2D-C832ECE936B2}">
      <dsp:nvSpPr>
        <dsp:cNvPr id="0" name=""/>
        <dsp:cNvSpPr/>
      </dsp:nvSpPr>
      <dsp:spPr>
        <a:xfrm>
          <a:off x="0" y="0"/>
          <a:ext cx="10753725" cy="80449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100000"/>
            </a:lnSpc>
            <a:spcBef>
              <a:spcPct val="0"/>
            </a:spcBef>
            <a:spcAft>
              <a:spcPct val="35000"/>
            </a:spcAft>
          </a:pPr>
          <a:r>
            <a:rPr lang="en-US" sz="3200" kern="1200" dirty="0" smtClean="0"/>
            <a:t>Step 2</a:t>
          </a:r>
          <a:endParaRPr lang="en-US" sz="3200" kern="1200" dirty="0"/>
        </a:p>
      </dsp:txBody>
      <dsp:txXfrm>
        <a:off x="0" y="0"/>
        <a:ext cx="10753725" cy="804497"/>
      </dsp:txXfrm>
    </dsp:sp>
    <dsp:sp modelId="{6A94CFE1-D5EE-438D-A176-706A5193793F}">
      <dsp:nvSpPr>
        <dsp:cNvPr id="0" name=""/>
        <dsp:cNvSpPr/>
      </dsp:nvSpPr>
      <dsp:spPr>
        <a:xfrm>
          <a:off x="0" y="755673"/>
          <a:ext cx="10753725" cy="387400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The Commission's staff will send a pending application notice to the applicant who must post the notice at the project site. The applicant must return a form to the Commission certifying that the notice has been posted as a filing </a:t>
          </a:r>
          <a:r>
            <a:rPr lang="en-US" sz="2300" kern="1200" dirty="0" smtClean="0"/>
            <a:t>requirement.</a:t>
          </a:r>
          <a:endParaRPr lang="en-US" sz="2300" kern="1200" dirty="0"/>
        </a:p>
        <a:p>
          <a:pPr marL="228600" lvl="1" indent="-228600" algn="l" defTabSz="1022350">
            <a:lnSpc>
              <a:spcPct val="90000"/>
            </a:lnSpc>
            <a:spcBef>
              <a:spcPct val="0"/>
            </a:spcBef>
            <a:spcAft>
              <a:spcPct val="15000"/>
            </a:spcAft>
            <a:buChar char="••"/>
          </a:pPr>
          <a:r>
            <a:rPr lang="en-US" sz="2300" kern="1200" dirty="0" smtClean="0"/>
            <a:t>To assist the Commission in evaluating the appearance, design, and scope of proposed public access of applications for significant projects are evaluated by the Commission's Design Review Board, an advisory board made up of: prominent architects; landscape architects; engineers; and other design professionals.</a:t>
          </a:r>
          <a:endParaRPr lang="en-US" sz="2300" kern="1200" dirty="0"/>
        </a:p>
        <a:p>
          <a:pPr marL="228600" lvl="1" indent="-228600" algn="l" defTabSz="1022350">
            <a:lnSpc>
              <a:spcPct val="90000"/>
            </a:lnSpc>
            <a:spcBef>
              <a:spcPct val="0"/>
            </a:spcBef>
            <a:spcAft>
              <a:spcPct val="15000"/>
            </a:spcAft>
            <a:buChar char="••"/>
          </a:pPr>
          <a:r>
            <a:rPr lang="en-US" sz="2300" kern="1200" dirty="0" smtClean="0"/>
            <a:t>The Design Review Board's evaluation of a proposed project is normally scheduled to take place prior to the Commission's public hearing on the application.</a:t>
          </a:r>
          <a:endParaRPr lang="en-US" sz="2300" kern="1200" dirty="0"/>
        </a:p>
      </dsp:txBody>
      <dsp:txXfrm>
        <a:off x="0" y="755673"/>
        <a:ext cx="10753725" cy="38740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E21483-F45F-4DAF-9A43-5C06A77A0EF0}">
      <dsp:nvSpPr>
        <dsp:cNvPr id="0" name=""/>
        <dsp:cNvSpPr/>
      </dsp:nvSpPr>
      <dsp:spPr>
        <a:xfrm>
          <a:off x="0" y="32465"/>
          <a:ext cx="10753725" cy="72359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rtl="0">
            <a:lnSpc>
              <a:spcPct val="90000"/>
            </a:lnSpc>
            <a:spcBef>
              <a:spcPct val="0"/>
            </a:spcBef>
            <a:spcAft>
              <a:spcPct val="35000"/>
            </a:spcAft>
          </a:pPr>
          <a:r>
            <a:rPr lang="en-US" sz="3200" kern="1200" dirty="0" smtClean="0"/>
            <a:t>Step 3</a:t>
          </a:r>
          <a:endParaRPr lang="en-US" sz="3200" kern="1200" dirty="0"/>
        </a:p>
      </dsp:txBody>
      <dsp:txXfrm>
        <a:off x="0" y="32465"/>
        <a:ext cx="10753725" cy="723599"/>
      </dsp:txXfrm>
    </dsp:sp>
    <dsp:sp modelId="{FA2C0A35-6238-4F90-B63D-710A2D038DBA}">
      <dsp:nvSpPr>
        <dsp:cNvPr id="0" name=""/>
        <dsp:cNvSpPr/>
      </dsp:nvSpPr>
      <dsp:spPr>
        <a:xfrm>
          <a:off x="0" y="772741"/>
          <a:ext cx="10753725" cy="392282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b="0" kern="1200" dirty="0" smtClean="0"/>
            <a:t>BCDC meetings are held at 1:00 p.m. on the first and third Thursdays of the month. A meeting notice is provided to applicants and other interested parties at least 10 days before the Commission meeting.</a:t>
          </a:r>
          <a:endParaRPr lang="en-US" sz="2100" b="0" kern="1200" dirty="0"/>
        </a:p>
        <a:p>
          <a:pPr marL="228600" lvl="1" indent="-228600" algn="l" defTabSz="933450">
            <a:lnSpc>
              <a:spcPct val="90000"/>
            </a:lnSpc>
            <a:spcBef>
              <a:spcPct val="0"/>
            </a:spcBef>
            <a:spcAft>
              <a:spcPct val="15000"/>
            </a:spcAft>
            <a:buChar char="••"/>
          </a:pPr>
          <a:r>
            <a:rPr lang="en-US" sz="2100" b="0" kern="1200" dirty="0" smtClean="0"/>
            <a:t>The Commission typically takes one or two meetings to consider and act on an application. </a:t>
          </a:r>
          <a:endParaRPr lang="en-US" sz="2100" b="0" kern="1200" dirty="0"/>
        </a:p>
        <a:p>
          <a:pPr marL="228600" lvl="1" indent="-228600" algn="l" defTabSz="933450">
            <a:lnSpc>
              <a:spcPct val="90000"/>
            </a:lnSpc>
            <a:spcBef>
              <a:spcPct val="0"/>
            </a:spcBef>
            <a:spcAft>
              <a:spcPct val="15000"/>
            </a:spcAft>
            <a:buChar char="••"/>
          </a:pPr>
          <a:r>
            <a:rPr lang="en-US" sz="2100" b="0" kern="1200" dirty="0" smtClean="0"/>
            <a:t>The hearing is followed by the Commission's </a:t>
          </a:r>
          <a:r>
            <a:rPr lang="en-US" sz="2100" b="0" kern="1200" dirty="0" smtClean="0"/>
            <a:t>staff whom </a:t>
          </a:r>
          <a:r>
            <a:rPr lang="en-US" sz="2100" b="0" kern="1200" dirty="0" smtClean="0"/>
            <a:t>presents its recommendation and, then, the Commission votes on the application. The applicant (or applicant's representative) has an opportunity to comment on the staff's recommendation before the Commission votes.</a:t>
          </a:r>
          <a:endParaRPr lang="en-US" sz="2100" b="0" kern="1200" dirty="0"/>
        </a:p>
        <a:p>
          <a:pPr marL="228600" lvl="1" indent="-228600" algn="l" defTabSz="933450">
            <a:lnSpc>
              <a:spcPct val="90000"/>
            </a:lnSpc>
            <a:spcBef>
              <a:spcPct val="0"/>
            </a:spcBef>
            <a:spcAft>
              <a:spcPct val="15000"/>
            </a:spcAft>
            <a:buChar char="••"/>
          </a:pPr>
          <a:r>
            <a:rPr lang="en-US" sz="2100" b="0" kern="1200" dirty="0" smtClean="0"/>
            <a:t>Thirteen members of the 27-member Commission must vote in favor of a project in order for a project to be approved. </a:t>
          </a:r>
          <a:endParaRPr lang="en-US" sz="2100" b="0" kern="1200" dirty="0"/>
        </a:p>
      </dsp:txBody>
      <dsp:txXfrm>
        <a:off x="0" y="772741"/>
        <a:ext cx="10753725" cy="39228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B120A-A35E-490F-B252-83BC10E3CC71}">
      <dsp:nvSpPr>
        <dsp:cNvPr id="0" name=""/>
        <dsp:cNvSpPr/>
      </dsp:nvSpPr>
      <dsp:spPr>
        <a:xfrm>
          <a:off x="0" y="404820"/>
          <a:ext cx="4664075" cy="11536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smtClean="0"/>
            <a:t>Add showers at K Dock - $15,000-$20,000</a:t>
          </a:r>
          <a:endParaRPr lang="en-US" sz="2900" kern="1200"/>
        </a:p>
      </dsp:txBody>
      <dsp:txXfrm>
        <a:off x="56315" y="461135"/>
        <a:ext cx="4551445" cy="1040990"/>
      </dsp:txXfrm>
    </dsp:sp>
    <dsp:sp modelId="{EA8E836A-1B41-4033-ACE5-B7ED12334804}">
      <dsp:nvSpPr>
        <dsp:cNvPr id="0" name=""/>
        <dsp:cNvSpPr/>
      </dsp:nvSpPr>
      <dsp:spPr>
        <a:xfrm>
          <a:off x="0" y="1641960"/>
          <a:ext cx="4664075" cy="11536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smtClean="0"/>
            <a:t>Remodel and add showers in building 7 - $20,000-$25,000</a:t>
          </a:r>
          <a:endParaRPr lang="en-US" sz="2900" kern="1200"/>
        </a:p>
      </dsp:txBody>
      <dsp:txXfrm>
        <a:off x="56315" y="1698275"/>
        <a:ext cx="4551445" cy="10409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8028A-D0DA-45A5-B972-9DCAADDB6F9B}">
      <dsp:nvSpPr>
        <dsp:cNvPr id="0" name=""/>
        <dsp:cNvSpPr/>
      </dsp:nvSpPr>
      <dsp:spPr>
        <a:xfrm>
          <a:off x="0" y="4320"/>
          <a:ext cx="4664075" cy="3191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kern="1200" dirty="0" smtClean="0"/>
            <a:t>Approximately $14,400 per month – A $6,700 increase each month; $172,800 per year, $80,400 increase annually. </a:t>
          </a:r>
          <a:endParaRPr lang="en-US" sz="3100" kern="1200" dirty="0"/>
        </a:p>
      </dsp:txBody>
      <dsp:txXfrm>
        <a:off x="155809" y="160129"/>
        <a:ext cx="4352457" cy="28801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8B9FF-0CFB-42AA-8D29-058F2F12FE6D}">
      <dsp:nvSpPr>
        <dsp:cNvPr id="0" name=""/>
        <dsp:cNvSpPr/>
      </dsp:nvSpPr>
      <dsp:spPr>
        <a:xfrm>
          <a:off x="806529" y="0"/>
          <a:ext cx="9140666" cy="376713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449088-3E6A-4012-B366-62269A46F22A}">
      <dsp:nvSpPr>
        <dsp:cNvPr id="0" name=""/>
        <dsp:cNvSpPr/>
      </dsp:nvSpPr>
      <dsp:spPr>
        <a:xfrm>
          <a:off x="11551" y="1130141"/>
          <a:ext cx="3461355" cy="15068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The Vallejo Marina has 647 slips </a:t>
          </a:r>
          <a:endParaRPr lang="en-US" sz="2300" kern="1200" dirty="0"/>
        </a:p>
      </dsp:txBody>
      <dsp:txXfrm>
        <a:off x="85110" y="1203700"/>
        <a:ext cx="3314237" cy="1359736"/>
      </dsp:txXfrm>
    </dsp:sp>
    <dsp:sp modelId="{D16AA232-747E-4BA5-A99A-96A6E87A1085}">
      <dsp:nvSpPr>
        <dsp:cNvPr id="0" name=""/>
        <dsp:cNvSpPr/>
      </dsp:nvSpPr>
      <dsp:spPr>
        <a:xfrm>
          <a:off x="3646184" y="1130141"/>
          <a:ext cx="3461355" cy="15068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44.3% </a:t>
          </a:r>
          <a:r>
            <a:rPr lang="en-US" sz="2300" kern="1200" dirty="0" smtClean="0"/>
            <a:t>Capacity </a:t>
          </a:r>
          <a:endParaRPr lang="en-US" sz="2300" kern="1200" dirty="0"/>
        </a:p>
      </dsp:txBody>
      <dsp:txXfrm>
        <a:off x="3719743" y="1203700"/>
        <a:ext cx="3314237" cy="1359736"/>
      </dsp:txXfrm>
    </dsp:sp>
    <dsp:sp modelId="{3031EE6A-BF30-4516-944E-B5CE543D5B00}">
      <dsp:nvSpPr>
        <dsp:cNvPr id="0" name=""/>
        <dsp:cNvSpPr/>
      </dsp:nvSpPr>
      <dsp:spPr>
        <a:xfrm>
          <a:off x="7280817" y="1130141"/>
          <a:ext cx="3461355" cy="15068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97 of remaining 364 slips are rentable. 267 slips are not rentable due to silt. </a:t>
          </a:r>
          <a:endParaRPr lang="en-US" sz="2300" kern="1200" dirty="0"/>
        </a:p>
      </dsp:txBody>
      <dsp:txXfrm>
        <a:off x="7354376" y="1203700"/>
        <a:ext cx="3314237" cy="13597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7B175C-3450-4B12-8011-E848EBAE29D3}">
      <dsp:nvSpPr>
        <dsp:cNvPr id="0" name=""/>
        <dsp:cNvSpPr/>
      </dsp:nvSpPr>
      <dsp:spPr>
        <a:xfrm>
          <a:off x="0" y="30660"/>
          <a:ext cx="10753725" cy="17876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l" defTabSz="2000250" rtl="0">
            <a:lnSpc>
              <a:spcPct val="90000"/>
            </a:lnSpc>
            <a:spcBef>
              <a:spcPct val="0"/>
            </a:spcBef>
            <a:spcAft>
              <a:spcPct val="35000"/>
            </a:spcAft>
          </a:pPr>
          <a:r>
            <a:rPr lang="en-US" sz="4500" kern="1200" smtClean="0"/>
            <a:t>149 slips; 92 vacant </a:t>
          </a:r>
          <a:endParaRPr lang="en-US" sz="4500" kern="1200"/>
        </a:p>
      </dsp:txBody>
      <dsp:txXfrm>
        <a:off x="87265" y="117925"/>
        <a:ext cx="10579195" cy="1613102"/>
      </dsp:txXfrm>
    </dsp:sp>
    <dsp:sp modelId="{1E81F0A5-FD45-43DB-ADA9-096E2F718259}">
      <dsp:nvSpPr>
        <dsp:cNvPr id="0" name=""/>
        <dsp:cNvSpPr/>
      </dsp:nvSpPr>
      <dsp:spPr>
        <a:xfrm>
          <a:off x="0" y="1947892"/>
          <a:ext cx="10753725" cy="17876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l" defTabSz="2000250" rtl="0">
            <a:lnSpc>
              <a:spcPct val="90000"/>
            </a:lnSpc>
            <a:spcBef>
              <a:spcPct val="0"/>
            </a:spcBef>
            <a:spcAft>
              <a:spcPct val="35000"/>
            </a:spcAft>
          </a:pPr>
          <a:r>
            <a:rPr lang="en-US" sz="4500" kern="1200" smtClean="0"/>
            <a:t>Standard rate potential $55,728.88 if all slips were occupied </a:t>
          </a:r>
          <a:endParaRPr lang="en-US" sz="4500" kern="1200"/>
        </a:p>
      </dsp:txBody>
      <dsp:txXfrm>
        <a:off x="87265" y="2035157"/>
        <a:ext cx="10579195" cy="1613102"/>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3B41A5-957D-46CD-9F59-E6074329B659}" type="datetimeFigureOut">
              <a:rPr lang="en-US" smtClean="0"/>
              <a:t>5/2/2019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E04D68-3370-426E-9E06-6EA00C3431F7}" type="slidenum">
              <a:rPr lang="en-US" smtClean="0"/>
              <a:t>‹#›</a:t>
            </a:fld>
            <a:endParaRPr lang="en-US"/>
          </a:p>
        </p:txBody>
      </p:sp>
    </p:spTree>
    <p:extLst>
      <p:ext uri="{BB962C8B-B14F-4D97-AF65-F5344CB8AC3E}">
        <p14:creationId xmlns:p14="http://schemas.microsoft.com/office/powerpoint/2010/main" val="2600502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“About Us.” </a:t>
            </a:r>
            <a:r>
              <a:rPr lang="en-US" sz="1200" b="0" i="1" kern="1200" dirty="0" smtClean="0">
                <a:solidFill>
                  <a:schemeClr val="tx1"/>
                </a:solidFill>
                <a:effectLst/>
                <a:latin typeface="+mn-lt"/>
                <a:ea typeface="+mn-ea"/>
                <a:cs typeface="+mn-cs"/>
              </a:rPr>
              <a:t>Bcdc.ca.gov</a:t>
            </a:r>
            <a:r>
              <a:rPr lang="en-US" sz="1200" b="0" i="0" kern="1200" dirty="0" smtClean="0">
                <a:solidFill>
                  <a:schemeClr val="tx1"/>
                </a:solidFill>
                <a:effectLst/>
                <a:latin typeface="+mn-lt"/>
                <a:ea typeface="+mn-ea"/>
                <a:cs typeface="+mn-cs"/>
              </a:rPr>
              <a:t>, BCDC, www.bcdc.ca.gov/aboutus/.</a:t>
            </a:r>
            <a:endParaRPr lang="en-US" dirty="0"/>
          </a:p>
        </p:txBody>
      </p:sp>
      <p:sp>
        <p:nvSpPr>
          <p:cNvPr id="4" name="Slide Number Placeholder 3"/>
          <p:cNvSpPr>
            <a:spLocks noGrp="1"/>
          </p:cNvSpPr>
          <p:nvPr>
            <p:ph type="sldNum" sz="quarter" idx="10"/>
          </p:nvPr>
        </p:nvSpPr>
        <p:spPr/>
        <p:txBody>
          <a:bodyPr/>
          <a:lstStyle/>
          <a:p>
            <a:fld id="{0EE04D68-3370-426E-9E06-6EA00C3431F7}" type="slidenum">
              <a:rPr lang="en-US" smtClean="0"/>
              <a:t>2</a:t>
            </a:fld>
            <a:endParaRPr lang="en-US"/>
          </a:p>
        </p:txBody>
      </p:sp>
    </p:spTree>
    <p:extLst>
      <p:ext uri="{BB962C8B-B14F-4D97-AF65-F5344CB8AC3E}">
        <p14:creationId xmlns:p14="http://schemas.microsoft.com/office/powerpoint/2010/main" val="2924938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33207"/>
            <a:ext cx="5486400" cy="4525736"/>
          </a:xfrm>
        </p:spPr>
        <p:txBody>
          <a:bodyPr/>
          <a:lstStyle/>
          <a:p>
            <a:r>
              <a:rPr lang="en-US" sz="1100" dirty="0"/>
              <a:t>Live-Aboard Plans. The final live-aboard plans submitted for </a:t>
            </a:r>
            <a:r>
              <a:rPr lang="en-US" sz="1100" dirty="0" smtClean="0"/>
              <a:t>review and </a:t>
            </a:r>
            <a:r>
              <a:rPr lang="en-US" sz="1100" dirty="0"/>
              <a:t>approval, shall specifically show all facilities required </a:t>
            </a:r>
            <a:r>
              <a:rPr lang="en-US" sz="1100" dirty="0" smtClean="0"/>
              <a:t>herein for </a:t>
            </a:r>
            <a:r>
              <a:rPr lang="en-US" sz="1100" dirty="0"/>
              <a:t>live-aboard use and the location and distribution of each </a:t>
            </a:r>
            <a:r>
              <a:rPr lang="en-US" sz="1100" dirty="0" smtClean="0"/>
              <a:t>berth designated </a:t>
            </a:r>
            <a:r>
              <a:rPr lang="en-US" sz="1100" dirty="0"/>
              <a:t>for live-aboard use shall be generally consistent with </a:t>
            </a:r>
            <a:r>
              <a:rPr lang="en-US" sz="1100" dirty="0" smtClean="0"/>
              <a:t>the</a:t>
            </a:r>
            <a:r>
              <a:rPr lang="en-US" sz="1100" dirty="0"/>
              <a:t> </a:t>
            </a:r>
            <a:r>
              <a:rPr lang="en-US" sz="1100" dirty="0" smtClean="0"/>
              <a:t>berthing </a:t>
            </a:r>
            <a:r>
              <a:rPr lang="en-US" sz="1100" dirty="0"/>
              <a:t>plan submitted on April 28,'1995. </a:t>
            </a:r>
            <a:r>
              <a:rPr lang="en-US" sz="1100" b="1" dirty="0"/>
              <a:t>Within ten days of </a:t>
            </a:r>
            <a:r>
              <a:rPr lang="en-US" sz="1100" b="1" dirty="0" smtClean="0"/>
              <a:t>any change </a:t>
            </a:r>
            <a:r>
              <a:rPr lang="en-US" sz="1100" b="1" dirty="0"/>
              <a:t>in the location or use of any live-aboard boat or other </a:t>
            </a:r>
            <a:r>
              <a:rPr lang="en-US" sz="1100" b="1" dirty="0" smtClean="0"/>
              <a:t>vessel used-for residential </a:t>
            </a:r>
            <a:r>
              <a:rPr lang="en-US" sz="1100" b="1" dirty="0"/>
              <a:t>purpose, the permittee shall submit a </a:t>
            </a:r>
            <a:r>
              <a:rPr lang="en-US" sz="1100" b="1" dirty="0" smtClean="0"/>
              <a:t>revised plan </a:t>
            </a:r>
            <a:r>
              <a:rPr lang="en-US" sz="1100" b="1" dirty="0"/>
              <a:t>showing and describing the change.</a:t>
            </a:r>
          </a:p>
          <a:p>
            <a:endParaRPr lang="en-US" sz="1100" dirty="0" smtClean="0"/>
          </a:p>
          <a:p>
            <a:r>
              <a:rPr lang="en-US" sz="1100" b="1" dirty="0" smtClean="0"/>
              <a:t>Plans submitted shall be accompanied by a letter requesting plan approval, identifying the type of plans submitted, the portion of the project involved, and indicating whether the plans are final or preliminary. Approval or disapproval shall be based upon:</a:t>
            </a:r>
            <a:r>
              <a:rPr lang="en-US" sz="1100" dirty="0" smtClean="0"/>
              <a:t> (a) completeness and accuracy of the plans in showing the features required</a:t>
            </a:r>
          </a:p>
          <a:p>
            <a:r>
              <a:rPr lang="en-US" sz="1100" dirty="0" smtClean="0"/>
              <a:t>above, particularly the mean high tide line, the line 5 feet above mean sea level in marshlands property lines, and the line 100 feet inland of the mean high tide line, and any other criteria required by this amended permit; (b) consistency of the plans with the terms and conditions of this amended permit; (c) the provision of the amount and quality of public access to and along the shoreline and in and through the project to the shoreline required by this amended permits (d) consistency with legal instruments reserving public access and open space areas; (e) assuring that any fill in the Bay does not exceed this amended permit and will consist of appropriate shoreline protection materials as determined by or on behalf  of the Commission; (f) consistency of the plans with the recommendations of the Design Review Board; (g) consistency of the plans with the recommendations of the Engineering Criteria Review Board; and (h) assuring that appropriate provisions have been incorporated for safety in case of a seismic event. Plan review shall be completed by or on behalf of the Commission within 45 days after receipt of the plans to be reviewed. </a:t>
            </a:r>
            <a:endParaRPr lang="en-US" sz="1100" dirty="0"/>
          </a:p>
        </p:txBody>
      </p:sp>
      <p:sp>
        <p:nvSpPr>
          <p:cNvPr id="4" name="Slide Number Placeholder 3"/>
          <p:cNvSpPr>
            <a:spLocks noGrp="1"/>
          </p:cNvSpPr>
          <p:nvPr>
            <p:ph type="sldNum" sz="quarter" idx="10"/>
          </p:nvPr>
        </p:nvSpPr>
        <p:spPr/>
        <p:txBody>
          <a:bodyPr/>
          <a:lstStyle/>
          <a:p>
            <a:fld id="{0EE04D68-3370-426E-9E06-6EA00C3431F7}" type="slidenum">
              <a:rPr lang="en-US" smtClean="0"/>
              <a:t>3</a:t>
            </a:fld>
            <a:endParaRPr lang="en-US" dirty="0"/>
          </a:p>
        </p:txBody>
      </p:sp>
    </p:spTree>
    <p:extLst>
      <p:ext uri="{BB962C8B-B14F-4D97-AF65-F5344CB8AC3E}">
        <p14:creationId xmlns:p14="http://schemas.microsoft.com/office/powerpoint/2010/main" val="337078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Live-aboard boats. Live-aboard boats should be allowed only in marinas and only if: (1) The number would </a:t>
            </a:r>
            <a:r>
              <a:rPr lang="en-US" b="1" dirty="0">
                <a:solidFill>
                  <a:schemeClr val="accent1"/>
                </a:solidFill>
              </a:rPr>
              <a:t>not exceed ten percent of the total authorized boat berths unless the applicant can demonstrate clearly that a greater number of live-aboard boats is necessary to provide security or other use incidental to the marina use</a:t>
            </a:r>
            <a:r>
              <a:rPr lang="en-US" b="1" dirty="0" smtClean="0">
                <a:solidFill>
                  <a:schemeClr val="accent1"/>
                </a:solidFill>
                <a:effectLst/>
              </a:rPr>
              <a:t>; (2) The boats would promote and further the recreational boating use of the marina (for example, providing a degree of security), and are located within the marina consistent with such purpose; (3) The marina would provide, on land, sufficient and conveniently located restrooms, showers, garbage disposal facilities, and parking adequate to serve live-aboard boat occupants and guests; (4) The marina would provide and maintain an adequate number of vessel sewage </a:t>
            </a:r>
            <a:r>
              <a:rPr lang="en-US" b="1" dirty="0" err="1" smtClean="0">
                <a:solidFill>
                  <a:schemeClr val="accent1"/>
                </a:solidFill>
                <a:effectLst/>
              </a:rPr>
              <a:t>pumpout</a:t>
            </a:r>
            <a:r>
              <a:rPr lang="en-US" b="1" dirty="0" smtClean="0">
                <a:solidFill>
                  <a:schemeClr val="accent1"/>
                </a:solidFill>
                <a:effectLst/>
              </a:rPr>
              <a:t> facilities in locations that are convenient in location and time of operation to all boats in the marina, particularly live-aboard boats, and would provide the service free of charge or at a reasonable fee; and (5) There would be adequate tidal circulation in the marina to mix, dilute, and carry away any possible wastewater discharge</a:t>
            </a:r>
            <a:r>
              <a:rPr lang="en-US" dirty="0" smtClean="0">
                <a:effectLst/>
              </a:rPr>
              <a:t>. Live-aboard boats moored in a marina on July 1, 1985, but unauthorized by the Commission, should be allowed to remain in the marina provided the tests of (2), (3), (4), and (5) above are met. Where existing live-aboard boats in a marina exceed ten percent of the authorized berths, or a greater number is demonstrated to be clearly necessary to provide security or other use incidental to the marina use, no new live-aboard boats should be authorized until the number is reduced below that number and then only if the project is in conformance with tests (1), (2), (3), (4), and (5) above.</a:t>
            </a:r>
          </a:p>
          <a:p>
            <a:endParaRPr lang="en-US" dirty="0" smtClean="0">
              <a:effectLst/>
            </a:endParaRPr>
          </a:p>
          <a:p>
            <a:r>
              <a:rPr lang="en-US" sz="1200" b="0" i="0" kern="1200" dirty="0" smtClean="0">
                <a:solidFill>
                  <a:schemeClr val="tx1"/>
                </a:solidFill>
                <a:effectLst/>
                <a:latin typeface="+mn-lt"/>
                <a:ea typeface="+mn-ea"/>
                <a:cs typeface="+mn-cs"/>
              </a:rPr>
              <a:t>“Processing Permit Applications.” </a:t>
            </a:r>
            <a:r>
              <a:rPr lang="en-US" sz="1200" b="0" i="1" kern="1200" dirty="0" smtClean="0">
                <a:solidFill>
                  <a:schemeClr val="tx1"/>
                </a:solidFill>
                <a:effectLst/>
                <a:latin typeface="+mn-lt"/>
                <a:ea typeface="+mn-ea"/>
                <a:cs typeface="+mn-cs"/>
              </a:rPr>
              <a:t>Bcdc.ca.gov</a:t>
            </a:r>
            <a:r>
              <a:rPr lang="en-US" sz="1200" b="0" i="0" kern="1200" dirty="0" smtClean="0">
                <a:solidFill>
                  <a:schemeClr val="tx1"/>
                </a:solidFill>
                <a:effectLst/>
                <a:latin typeface="+mn-lt"/>
                <a:ea typeface="+mn-ea"/>
                <a:cs typeface="+mn-cs"/>
              </a:rPr>
              <a:t>, BCDC, www.bcdc.ca.gov/permits/processing_permit.html.</a:t>
            </a:r>
            <a:endParaRPr lang="en-US" dirty="0"/>
          </a:p>
        </p:txBody>
      </p:sp>
      <p:sp>
        <p:nvSpPr>
          <p:cNvPr id="4" name="Slide Number Placeholder 3"/>
          <p:cNvSpPr>
            <a:spLocks noGrp="1"/>
          </p:cNvSpPr>
          <p:nvPr>
            <p:ph type="sldNum" sz="quarter" idx="10"/>
          </p:nvPr>
        </p:nvSpPr>
        <p:spPr/>
        <p:txBody>
          <a:bodyPr/>
          <a:lstStyle/>
          <a:p>
            <a:fld id="{0EE04D68-3370-426E-9E06-6EA00C3431F7}" type="slidenum">
              <a:rPr lang="en-US" smtClean="0"/>
              <a:t>4</a:t>
            </a:fld>
            <a:endParaRPr lang="en-US"/>
          </a:p>
        </p:txBody>
      </p:sp>
    </p:spTree>
    <p:extLst>
      <p:ext uri="{BB962C8B-B14F-4D97-AF65-F5344CB8AC3E}">
        <p14:creationId xmlns:p14="http://schemas.microsoft.com/office/powerpoint/2010/main" val="3631232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“Processing Permit Applications.” </a:t>
            </a:r>
            <a:r>
              <a:rPr lang="en-US" sz="1200" b="0" i="1" kern="1200" dirty="0" smtClean="0">
                <a:solidFill>
                  <a:schemeClr val="tx1"/>
                </a:solidFill>
                <a:effectLst/>
                <a:latin typeface="+mn-lt"/>
                <a:ea typeface="+mn-ea"/>
                <a:cs typeface="+mn-cs"/>
              </a:rPr>
              <a:t>Bcdc.ca.gov</a:t>
            </a:r>
            <a:r>
              <a:rPr lang="en-US" sz="1200" b="0" i="0" kern="1200" dirty="0" smtClean="0">
                <a:solidFill>
                  <a:schemeClr val="tx1"/>
                </a:solidFill>
                <a:effectLst/>
                <a:latin typeface="+mn-lt"/>
                <a:ea typeface="+mn-ea"/>
                <a:cs typeface="+mn-cs"/>
              </a:rPr>
              <a:t>, BCDC, www.bcdc.ca.gov/permits/processing_permit.html.</a:t>
            </a:r>
            <a:endParaRPr lang="en-US" dirty="0"/>
          </a:p>
        </p:txBody>
      </p:sp>
      <p:sp>
        <p:nvSpPr>
          <p:cNvPr id="4" name="Slide Number Placeholder 3"/>
          <p:cNvSpPr>
            <a:spLocks noGrp="1"/>
          </p:cNvSpPr>
          <p:nvPr>
            <p:ph type="sldNum" sz="quarter" idx="10"/>
          </p:nvPr>
        </p:nvSpPr>
        <p:spPr/>
        <p:txBody>
          <a:bodyPr/>
          <a:lstStyle/>
          <a:p>
            <a:fld id="{0EE04D68-3370-426E-9E06-6EA00C3431F7}" type="slidenum">
              <a:rPr lang="en-US" smtClean="0"/>
              <a:t>5</a:t>
            </a:fld>
            <a:endParaRPr lang="en-US"/>
          </a:p>
        </p:txBody>
      </p:sp>
    </p:spTree>
    <p:extLst>
      <p:ext uri="{BB962C8B-B14F-4D97-AF65-F5344CB8AC3E}">
        <p14:creationId xmlns:p14="http://schemas.microsoft.com/office/powerpoint/2010/main" val="1333162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1. </a:t>
            </a:r>
            <a:r>
              <a:rPr lang="en-US" dirty="0" smtClean="0"/>
              <a:t>The notice indicates what matters the Commission will consider and specifies the date, time and location of the meeting.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2. </a:t>
            </a:r>
            <a:r>
              <a:rPr lang="en-US" dirty="0" smtClean="0"/>
              <a:t>The public hearing is held at the first meeting. The applicant or applicant's representative describes the project. Ten minutes is usually allowed for the applicant's presentation. After the presentation, there is a public hearing during which members of the public also have an opportunity to express their views on the project. Each member of the public has three minutes to speak.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4. </a:t>
            </a:r>
            <a:r>
              <a:rPr lang="en-US" dirty="0" smtClean="0"/>
              <a:t>The two members of the Commission who represent federal agencies cannot vote on permits. [Government Code section 66632, Public Resources Code sections 29520 et </a:t>
            </a:r>
            <a:r>
              <a:rPr lang="en-US" dirty="0" err="1" smtClean="0"/>
              <a:t>seq</a:t>
            </a:r>
            <a:r>
              <a:rPr lang="en-US" dirty="0" smtClean="0"/>
              <a:t>, and California Code of Regulations, sections 10360 et </a:t>
            </a:r>
            <a:r>
              <a:rPr lang="en-US" dirty="0" err="1" smtClean="0"/>
              <a:t>seq</a:t>
            </a:r>
            <a:r>
              <a:rPr lang="en-US" dirty="0" smtClean="0"/>
              <a:t>, 10400 et </a:t>
            </a:r>
            <a:r>
              <a:rPr lang="en-US" dirty="0" err="1" smtClean="0"/>
              <a:t>seq</a:t>
            </a:r>
            <a:r>
              <a:rPr lang="en-US" dirty="0" smtClean="0"/>
              <a:t> and 10550 et </a:t>
            </a:r>
            <a:r>
              <a:rPr lang="en-US" dirty="0" err="1" smtClean="0"/>
              <a:t>seq</a:t>
            </a:r>
            <a:r>
              <a:rPr lang="en-US"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“Processing Permit Applications.” </a:t>
            </a:r>
            <a:r>
              <a:rPr lang="en-US" sz="1200" b="0" i="1" kern="1200" dirty="0" smtClean="0">
                <a:solidFill>
                  <a:schemeClr val="tx1"/>
                </a:solidFill>
                <a:effectLst/>
                <a:latin typeface="+mn-lt"/>
                <a:ea typeface="+mn-ea"/>
                <a:cs typeface="+mn-cs"/>
              </a:rPr>
              <a:t>Bcdc.ca.gov</a:t>
            </a:r>
            <a:r>
              <a:rPr lang="en-US" sz="1200" b="0" i="0" kern="1200" dirty="0" smtClean="0">
                <a:solidFill>
                  <a:schemeClr val="tx1"/>
                </a:solidFill>
                <a:effectLst/>
                <a:latin typeface="+mn-lt"/>
                <a:ea typeface="+mn-ea"/>
                <a:cs typeface="+mn-cs"/>
              </a:rPr>
              <a:t>, BCDC, www.bcdc.ca.gov/permits/processing_permit.html.</a:t>
            </a:r>
            <a:endParaRPr lang="en-US" dirty="0"/>
          </a:p>
        </p:txBody>
      </p:sp>
      <p:sp>
        <p:nvSpPr>
          <p:cNvPr id="4" name="Slide Number Placeholder 3"/>
          <p:cNvSpPr>
            <a:spLocks noGrp="1"/>
          </p:cNvSpPr>
          <p:nvPr>
            <p:ph type="sldNum" sz="quarter" idx="10"/>
          </p:nvPr>
        </p:nvSpPr>
        <p:spPr/>
        <p:txBody>
          <a:bodyPr/>
          <a:lstStyle/>
          <a:p>
            <a:fld id="{0EE04D68-3370-426E-9E06-6EA00C3431F7}" type="slidenum">
              <a:rPr lang="en-US" smtClean="0"/>
              <a:t>6</a:t>
            </a:fld>
            <a:endParaRPr lang="en-US"/>
          </a:p>
        </p:txBody>
      </p:sp>
    </p:spTree>
    <p:extLst>
      <p:ext uri="{BB962C8B-B14F-4D97-AF65-F5344CB8AC3E}">
        <p14:creationId xmlns:p14="http://schemas.microsoft.com/office/powerpoint/2010/main" val="2660052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04D68-3370-426E-9E06-6EA00C3431F7}" type="slidenum">
              <a:rPr lang="en-US" smtClean="0"/>
              <a:t>8</a:t>
            </a:fld>
            <a:endParaRPr lang="en-US"/>
          </a:p>
        </p:txBody>
      </p:sp>
    </p:spTree>
    <p:extLst>
      <p:ext uri="{BB962C8B-B14F-4D97-AF65-F5344CB8AC3E}">
        <p14:creationId xmlns:p14="http://schemas.microsoft.com/office/powerpoint/2010/main" val="3736679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Standard Rate Potential: Rent which would be collected in a month if all slips in this sort group were rented at the base rate</a:t>
            </a:r>
          </a:p>
          <a:p>
            <a:endParaRPr lang="en-US" dirty="0"/>
          </a:p>
        </p:txBody>
      </p:sp>
      <p:sp>
        <p:nvSpPr>
          <p:cNvPr id="4" name="Slide Number Placeholder 3"/>
          <p:cNvSpPr>
            <a:spLocks noGrp="1"/>
          </p:cNvSpPr>
          <p:nvPr>
            <p:ph type="sldNum" sz="quarter" idx="10"/>
          </p:nvPr>
        </p:nvSpPr>
        <p:spPr/>
        <p:txBody>
          <a:bodyPr/>
          <a:lstStyle/>
          <a:p>
            <a:fld id="{0EE04D68-3370-426E-9E06-6EA00C3431F7}" type="slidenum">
              <a:rPr lang="en-US" smtClean="0"/>
              <a:t>9</a:t>
            </a:fld>
            <a:endParaRPr lang="en-US"/>
          </a:p>
        </p:txBody>
      </p:sp>
    </p:spTree>
    <p:extLst>
      <p:ext uri="{BB962C8B-B14F-4D97-AF65-F5344CB8AC3E}">
        <p14:creationId xmlns:p14="http://schemas.microsoft.com/office/powerpoint/2010/main" val="1566924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1E700B27-DE4C-4B9E-BB11-B9027034A00F}" type="datetimeFigureOut">
              <a:rPr lang="en-US" smtClean="0"/>
              <a:pPr/>
              <a:t>5/2/2019</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r>
              <a:rPr lang="en-US" smtClean="0"/>
              <a:t>
              </a:t>
            </a:r>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594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smtClean="0"/>
              <a:t>5/2/2019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1261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smtClean="0"/>
              <a:t>5/2/2019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594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smtClean="0"/>
              <a:t>5/2/2019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6385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smtClean="0"/>
              <a:t>5/2/2019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8510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smtClean="0"/>
              <a:t>5/2/2019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257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smtClean="0"/>
              <a:t>5/2/2019</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271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smtClean="0"/>
              <a:t>5/2/2019</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6697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smtClean="0"/>
              <a:t>5/2/2019</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348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smtClean="0"/>
              <a:t>5/2/2019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9239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A6149E5E-3896-4118-99A7-7B85668F1C5E}" type="datetimeFigureOut">
              <a:rPr lang="en-US" smtClean="0"/>
              <a:t>5/2/2019</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r>
              <a:rPr lang="en-US" smtClean="0"/>
              <a:t>
              </a:t>
            </a:r>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209343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7E0D914D-B099-4142-A885-11F276715148}" type="datetimeFigureOut">
              <a:rPr lang="en-US" smtClean="0"/>
              <a:t>5/2/2019</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r>
              <a:rPr lang="en-US" smtClean="0"/>
              <a:t>
              </a:t>
            </a:r>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587083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Marina Advisory Committee</a:t>
            </a:r>
            <a:endParaRPr lang="en-US" dirty="0"/>
          </a:p>
        </p:txBody>
      </p:sp>
      <p:sp>
        <p:nvSpPr>
          <p:cNvPr id="3" name="Subtitle 2"/>
          <p:cNvSpPr>
            <a:spLocks noGrp="1"/>
          </p:cNvSpPr>
          <p:nvPr>
            <p:ph type="subTitle" idx="1"/>
          </p:nvPr>
        </p:nvSpPr>
        <p:spPr/>
        <p:txBody>
          <a:bodyPr>
            <a:normAutofit lnSpcReduction="10000"/>
          </a:bodyPr>
          <a:lstStyle/>
          <a:p>
            <a:r>
              <a:rPr lang="en-US" dirty="0" smtClean="0"/>
              <a:t>Live-Aboard Increase Presentation  </a:t>
            </a:r>
          </a:p>
          <a:p>
            <a:r>
              <a:rPr lang="en-US" dirty="0" smtClean="0"/>
              <a:t>May 2</a:t>
            </a:r>
            <a:r>
              <a:rPr lang="en-US" baseline="30000" dirty="0" smtClean="0"/>
              <a:t>nd</a:t>
            </a:r>
            <a:r>
              <a:rPr lang="en-US" dirty="0" smtClean="0"/>
              <a:t> 2019</a:t>
            </a:r>
          </a:p>
          <a:p>
            <a:r>
              <a:rPr lang="en-US" dirty="0" smtClean="0"/>
              <a:t>By Marina Walker </a:t>
            </a:r>
            <a:endParaRPr lang="en-US" dirty="0"/>
          </a:p>
        </p:txBody>
      </p:sp>
    </p:spTree>
    <p:extLst>
      <p:ext uri="{BB962C8B-B14F-4D97-AF65-F5344CB8AC3E}">
        <p14:creationId xmlns:p14="http://schemas.microsoft.com/office/powerpoint/2010/main" val="373669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244682" y="1600200"/>
            <a:ext cx="4490415" cy="39066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2"/>
          </p:nvPr>
        </p:nvSpPr>
        <p:spPr>
          <a:xfrm>
            <a:off x="657224" y="2883877"/>
            <a:ext cx="4663440" cy="1579092"/>
          </a:xfrm>
        </p:spPr>
        <p:txBody>
          <a:bodyPr/>
          <a:lstStyle/>
          <a:p>
            <a:r>
              <a:rPr lang="en-US" dirty="0" smtClean="0"/>
              <a:t>The entire process may take approximately 120 days from request submittal to amended permit issued.  </a:t>
            </a:r>
            <a:endParaRPr lang="en-US" dirty="0"/>
          </a:p>
        </p:txBody>
      </p:sp>
      <p:sp>
        <p:nvSpPr>
          <p:cNvPr id="3" name="Title 2"/>
          <p:cNvSpPr>
            <a:spLocks noGrp="1"/>
          </p:cNvSpPr>
          <p:nvPr>
            <p:ph type="title"/>
          </p:nvPr>
        </p:nvSpPr>
        <p:spPr/>
        <p:txBody>
          <a:bodyPr/>
          <a:lstStyle/>
          <a:p>
            <a:r>
              <a:rPr lang="en-US" dirty="0" smtClean="0"/>
              <a:t>Timeline </a:t>
            </a:r>
            <a:endParaRPr lang="en-US" dirty="0"/>
          </a:p>
        </p:txBody>
      </p:sp>
    </p:spTree>
    <p:extLst>
      <p:ext uri="{BB962C8B-B14F-4D97-AF65-F5344CB8AC3E}">
        <p14:creationId xmlns:p14="http://schemas.microsoft.com/office/powerpoint/2010/main" val="222967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59922"/>
            <a:ext cx="10772775" cy="752619"/>
          </a:xfrm>
        </p:spPr>
        <p:txBody>
          <a:bodyPr>
            <a:normAutofit fontScale="90000"/>
          </a:bodyPr>
          <a:lstStyle/>
          <a:p>
            <a:r>
              <a:rPr lang="en-US" sz="6700" dirty="0" smtClean="0"/>
              <a:t>Q &amp; A / Comments </a:t>
            </a:r>
            <a:r>
              <a:rPr lang="en-US" dirty="0" smtClean="0"/>
              <a:t/>
            </a:r>
            <a:br>
              <a:rPr lang="en-US" dirty="0" smtClean="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238"/>
            <a:ext cx="12192000" cy="6858000"/>
          </a:xfrm>
        </p:spPr>
      </p:pic>
      <p:sp>
        <p:nvSpPr>
          <p:cNvPr id="5" name="TextBox 4"/>
          <p:cNvSpPr txBox="1"/>
          <p:nvPr/>
        </p:nvSpPr>
        <p:spPr>
          <a:xfrm>
            <a:off x="7438768" y="6433753"/>
            <a:ext cx="4860561" cy="646331"/>
          </a:xfrm>
          <a:prstGeom prst="rect">
            <a:avLst/>
          </a:prstGeom>
          <a:noFill/>
        </p:spPr>
        <p:txBody>
          <a:bodyPr wrap="none" rtlCol="0">
            <a:spAutoFit/>
          </a:bodyPr>
          <a:lstStyle/>
          <a:p>
            <a:r>
              <a:rPr lang="en-US" dirty="0" smtClean="0">
                <a:solidFill>
                  <a:schemeClr val="bg1"/>
                </a:solidFill>
              </a:rPr>
              <a:t>Picture taken by: Berther, Chris Harrod in 02/2019 </a:t>
            </a:r>
          </a:p>
          <a:p>
            <a:endParaRPr lang="en-US" dirty="0">
              <a:solidFill>
                <a:schemeClr val="bg1"/>
              </a:solidFill>
            </a:endParaRPr>
          </a:p>
        </p:txBody>
      </p:sp>
      <p:sp>
        <p:nvSpPr>
          <p:cNvPr id="3" name="TextBox 2"/>
          <p:cNvSpPr txBox="1"/>
          <p:nvPr/>
        </p:nvSpPr>
        <p:spPr>
          <a:xfrm>
            <a:off x="317825" y="1439058"/>
            <a:ext cx="7120943" cy="830997"/>
          </a:xfrm>
          <a:prstGeom prst="rect">
            <a:avLst/>
          </a:prstGeom>
          <a:noFill/>
        </p:spPr>
        <p:txBody>
          <a:bodyPr wrap="square" rtlCol="0">
            <a:spAutoFit/>
          </a:bodyPr>
          <a:lstStyle/>
          <a:p>
            <a:r>
              <a:rPr lang="en-US" sz="4800" b="1" dirty="0" smtClean="0">
                <a:solidFill>
                  <a:schemeClr val="accent1"/>
                </a:solidFill>
              </a:rPr>
              <a:t>Q &amp; A / Comments </a:t>
            </a:r>
            <a:endParaRPr lang="en-US" sz="4800" b="1" dirty="0">
              <a:solidFill>
                <a:schemeClr val="accent1"/>
              </a:solidFill>
            </a:endParaRPr>
          </a:p>
        </p:txBody>
      </p:sp>
    </p:spTree>
    <p:extLst>
      <p:ext uri="{BB962C8B-B14F-4D97-AF65-F5344CB8AC3E}">
        <p14:creationId xmlns:p14="http://schemas.microsoft.com/office/powerpoint/2010/main" val="227938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BCDC? </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smtClean="0"/>
              <a:t>Mission: The </a:t>
            </a:r>
            <a:r>
              <a:rPr lang="en-US" dirty="0"/>
              <a:t>San Francisco Bay Conservation and Development Commission (BCDC) protects and enhances San Francisco Bay and encourages the Bay's responsible and productive use for this and future generations</a:t>
            </a:r>
            <a:r>
              <a:rPr lang="en-US" dirty="0" smtClean="0"/>
              <a:t>.</a:t>
            </a:r>
          </a:p>
          <a:p>
            <a:pPr>
              <a:buFont typeface="Wingdings" panose="05000000000000000000" pitchFamily="2" charset="2"/>
              <a:buChar char="v"/>
            </a:pPr>
            <a:r>
              <a:rPr lang="en-US" dirty="0"/>
              <a:t>When BCDC was established, </a:t>
            </a:r>
            <a:r>
              <a:rPr lang="en-US" b="1" u="sng" dirty="0"/>
              <a:t>only four miles of the Bay shoreline were open to public access.</a:t>
            </a:r>
            <a:r>
              <a:rPr lang="en-US" dirty="0"/>
              <a:t> By drawing attention to the Bay, the Commission has played a major role in making the Bay and its shoreline a national recreational treasure</a:t>
            </a:r>
            <a:r>
              <a:rPr lang="en-US" dirty="0" smtClean="0"/>
              <a:t>.</a:t>
            </a:r>
          </a:p>
          <a:p>
            <a:pPr>
              <a:buFont typeface="Wingdings" panose="05000000000000000000" pitchFamily="2" charset="2"/>
              <a:buChar char="v"/>
            </a:pPr>
            <a:r>
              <a:rPr lang="en-US" dirty="0" smtClean="0"/>
              <a:t> </a:t>
            </a:r>
            <a:r>
              <a:rPr lang="en-US" dirty="0"/>
              <a:t>The Commission has also </a:t>
            </a:r>
            <a:r>
              <a:rPr lang="en-US" b="1" u="sng" dirty="0"/>
              <a:t>approved thousands of new boat berths </a:t>
            </a:r>
            <a:r>
              <a:rPr lang="en-US" dirty="0"/>
              <a:t>and has required that public access be provided along 139 miles of the shoreline as part of new waterfront projects. </a:t>
            </a:r>
            <a:r>
              <a:rPr lang="en-US" b="1" u="sng" dirty="0"/>
              <a:t>Now over 340 miles of the Bay shoreline are open to the public as part of the Bay Trail.</a:t>
            </a:r>
            <a:endParaRPr lang="en-US" b="1" u="sng" dirty="0" smtClean="0"/>
          </a:p>
          <a:p>
            <a:pPr>
              <a:buFont typeface="Wingdings" panose="05000000000000000000" pitchFamily="2" charset="2"/>
              <a:buChar char="v"/>
            </a:pPr>
            <a:endParaRPr lang="en-US" dirty="0" smtClean="0"/>
          </a:p>
          <a:p>
            <a:pPr>
              <a:buFont typeface="Wingdings" panose="05000000000000000000" pitchFamily="2" charset="2"/>
              <a:buChar char="v"/>
            </a:pPr>
            <a:endParaRPr lang="en-US" dirty="0"/>
          </a:p>
        </p:txBody>
      </p:sp>
    </p:spTree>
    <p:extLst>
      <p:ext uri="{BB962C8B-B14F-4D97-AF65-F5344CB8AC3E}">
        <p14:creationId xmlns:p14="http://schemas.microsoft.com/office/powerpoint/2010/main" val="299847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BCDC Permit:</a:t>
            </a:r>
            <a:endParaRPr lang="en-US" dirty="0"/>
          </a:p>
        </p:txBody>
      </p:sp>
      <p:sp>
        <p:nvSpPr>
          <p:cNvPr id="5" name="Content Placeholder 4"/>
          <p:cNvSpPr>
            <a:spLocks noGrp="1"/>
          </p:cNvSpPr>
          <p:nvPr>
            <p:ph sz="half" idx="1"/>
          </p:nvPr>
        </p:nvSpPr>
        <p:spPr/>
        <p:txBody>
          <a:bodyPr>
            <a:normAutofit fontScale="77500" lnSpcReduction="20000"/>
          </a:bodyPr>
          <a:lstStyle/>
          <a:p>
            <a:r>
              <a:rPr lang="en-US" dirty="0" smtClean="0"/>
              <a:t>Permit No. 1-86:</a:t>
            </a:r>
          </a:p>
          <a:p>
            <a:pPr>
              <a:buFont typeface="Wingdings" panose="05000000000000000000" pitchFamily="2" charset="2"/>
              <a:buChar char="v"/>
            </a:pPr>
            <a:r>
              <a:rPr lang="en-US" dirty="0" smtClean="0"/>
              <a:t>Use of a maximum of  5% of the total berths in the marina for live-</a:t>
            </a:r>
            <a:r>
              <a:rPr lang="en-US" dirty="0" err="1" smtClean="0"/>
              <a:t>aboards</a:t>
            </a:r>
            <a:r>
              <a:rPr lang="en-US" dirty="0" smtClean="0"/>
              <a:t> to provide security for the Vallejo Municipal Marina. House boats [vessels affixed to dock] are not authorized (Amendment No. Six).</a:t>
            </a:r>
          </a:p>
          <a:p>
            <a:pPr>
              <a:buFont typeface="Wingdings" panose="05000000000000000000" pitchFamily="2" charset="2"/>
              <a:buChar char="v"/>
            </a:pPr>
            <a:r>
              <a:rPr lang="en-US" dirty="0" smtClean="0"/>
              <a:t>Live-</a:t>
            </a:r>
            <a:r>
              <a:rPr lang="en-US" dirty="0" err="1" smtClean="0"/>
              <a:t>aboards</a:t>
            </a:r>
            <a:r>
              <a:rPr lang="en-US" dirty="0" smtClean="0"/>
              <a:t> must be distributed evenly throughout marina to function as security and surveillance.  </a:t>
            </a:r>
            <a:endParaRPr lang="en-US" dirty="0"/>
          </a:p>
          <a:p>
            <a:pPr>
              <a:buFont typeface="Wingdings" panose="05000000000000000000" pitchFamily="2" charset="2"/>
              <a:buChar char="v"/>
            </a:pPr>
            <a:r>
              <a:rPr lang="en-US" dirty="0" smtClean="0"/>
              <a:t>Provide annual security reports.</a:t>
            </a:r>
          </a:p>
          <a:p>
            <a:pPr>
              <a:buFont typeface="Wingdings" panose="05000000000000000000" pitchFamily="2" charset="2"/>
              <a:buChar char="v"/>
            </a:pPr>
            <a:r>
              <a:rPr lang="en-US" dirty="0" smtClean="0"/>
              <a:t>Update BCDC anytime there is a change in a live-aboard location or use.</a:t>
            </a:r>
          </a:p>
          <a:p>
            <a:pPr>
              <a:buFont typeface="Wingdings" panose="05000000000000000000" pitchFamily="2" charset="2"/>
              <a:buChar char="v"/>
            </a:pPr>
            <a:r>
              <a:rPr lang="en-US" dirty="0" smtClean="0"/>
              <a:t>Permits last 10 years; must submit request to renew 90 days prior to end date.  </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3812394543"/>
              </p:ext>
            </p:extLst>
          </p:nvPr>
        </p:nvGraphicFramePr>
        <p:xfrm>
          <a:off x="4100151" y="1998134"/>
          <a:ext cx="4663440" cy="376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89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6275" y="499533"/>
            <a:ext cx="10753724" cy="1188590"/>
          </a:xfrm>
        </p:spPr>
        <p:txBody>
          <a:bodyPr/>
          <a:lstStyle/>
          <a:p>
            <a:r>
              <a:rPr lang="en-US" dirty="0" smtClean="0"/>
              <a:t>Process to Amend Permit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79838292"/>
              </p:ext>
            </p:extLst>
          </p:nvPr>
        </p:nvGraphicFramePr>
        <p:xfrm>
          <a:off x="676275" y="1606378"/>
          <a:ext cx="10753725" cy="4992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439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6" y="384204"/>
            <a:ext cx="10753725" cy="1092904"/>
          </a:xfrm>
        </p:spPr>
        <p:txBody>
          <a:bodyPr/>
          <a:lstStyle/>
          <a:p>
            <a:r>
              <a:rPr lang="en-US" dirty="0"/>
              <a:t>Process to Amend </a:t>
            </a:r>
            <a:r>
              <a:rPr lang="en-US" dirty="0" smtClean="0"/>
              <a:t>Permit, Cont. </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83410164"/>
              </p:ext>
            </p:extLst>
          </p:nvPr>
        </p:nvGraphicFramePr>
        <p:xfrm>
          <a:off x="676656" y="1565188"/>
          <a:ext cx="10753725" cy="4662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5858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to Amend Permit, Cont.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71866223"/>
              </p:ext>
            </p:extLst>
          </p:nvPr>
        </p:nvGraphicFramePr>
        <p:xfrm>
          <a:off x="676656" y="1647569"/>
          <a:ext cx="10753725" cy="4695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749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we are approved…</a:t>
            </a:r>
            <a:endParaRPr lang="en-US" dirty="0"/>
          </a:p>
        </p:txBody>
      </p:sp>
      <p:sp>
        <p:nvSpPr>
          <p:cNvPr id="4" name="Text Placeholder 3"/>
          <p:cNvSpPr>
            <a:spLocks noGrp="1"/>
          </p:cNvSpPr>
          <p:nvPr>
            <p:ph type="body" idx="1"/>
          </p:nvPr>
        </p:nvSpPr>
        <p:spPr/>
        <p:txBody>
          <a:bodyPr/>
          <a:lstStyle/>
          <a:p>
            <a:r>
              <a:rPr lang="en-US" dirty="0" smtClean="0"/>
              <a:t>Potential INFRASTRUCTURE NEEDS &amp; Estimated COST</a:t>
            </a:r>
            <a:endParaRPr lang="en-US" dirty="0"/>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3070922726"/>
              </p:ext>
            </p:extLst>
          </p:nvPr>
        </p:nvGraphicFramePr>
        <p:xfrm>
          <a:off x="676275" y="2752725"/>
          <a:ext cx="4664075"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p:cNvSpPr>
            <a:spLocks noGrp="1"/>
          </p:cNvSpPr>
          <p:nvPr>
            <p:ph type="body" sz="quarter" idx="3"/>
          </p:nvPr>
        </p:nvSpPr>
        <p:spPr/>
        <p:txBody>
          <a:bodyPr/>
          <a:lstStyle/>
          <a:p>
            <a:r>
              <a:rPr lang="en-US" dirty="0" smtClean="0"/>
              <a:t>TOTAL INCOME FOR 64 LIVE-ABOARDS</a:t>
            </a:r>
            <a:endParaRPr lang="en-US" dirty="0"/>
          </a:p>
        </p:txBody>
      </p:sp>
      <p:graphicFrame>
        <p:nvGraphicFramePr>
          <p:cNvPr id="8" name="Content Placeholder 7"/>
          <p:cNvGraphicFramePr>
            <a:graphicFrameLocks noGrp="1"/>
          </p:cNvGraphicFramePr>
          <p:nvPr>
            <p:ph sz="quarter" idx="4"/>
            <p:extLst>
              <p:ext uri="{D42A27DB-BD31-4B8C-83A1-F6EECF244321}">
                <p14:modId xmlns:p14="http://schemas.microsoft.com/office/powerpoint/2010/main" val="2123484760"/>
              </p:ext>
            </p:extLst>
          </p:nvPr>
        </p:nvGraphicFramePr>
        <p:xfrm>
          <a:off x="6007100" y="2751138"/>
          <a:ext cx="4664075" cy="3200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5200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Marina Occupancy </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106415424"/>
              </p:ext>
            </p:extLst>
          </p:nvPr>
        </p:nvGraphicFramePr>
        <p:xfrm>
          <a:off x="676275" y="2011363"/>
          <a:ext cx="10753725" cy="3767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861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 Dock Dredging Fall 2019</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18848428"/>
              </p:ext>
            </p:extLst>
          </p:nvPr>
        </p:nvGraphicFramePr>
        <p:xfrm>
          <a:off x="676656" y="2011680"/>
          <a:ext cx="10753725" cy="3766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589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921</TotalTime>
  <Words>1620</Words>
  <Application>Microsoft Office PowerPoint</Application>
  <PresentationFormat>Widescreen</PresentationFormat>
  <Paragraphs>72</Paragraphs>
  <Slides>11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Wingdings</vt:lpstr>
      <vt:lpstr>Metropolitan</vt:lpstr>
      <vt:lpstr>Marina Advisory Committee</vt:lpstr>
      <vt:lpstr>Who is BCDC? </vt:lpstr>
      <vt:lpstr>Current BCDC Permit:</vt:lpstr>
      <vt:lpstr>Process to Amend Permit</vt:lpstr>
      <vt:lpstr>Process to Amend Permit, Cont. </vt:lpstr>
      <vt:lpstr>Process to Amend Permit, Cont.</vt:lpstr>
      <vt:lpstr>If we are approved…</vt:lpstr>
      <vt:lpstr>Marina Occupancy </vt:lpstr>
      <vt:lpstr>J Dock Dredging Fall 2019</vt:lpstr>
      <vt:lpstr>Timeline </vt:lpstr>
      <vt:lpstr>Q &amp; A / Comments  </vt:lpstr>
    </vt:vector>
  </TitlesOfParts>
  <Company>City of Vallejo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Marina Advisory Committee</dc:title>
  <dc:creator>Marina Walker</dc:creator>
  <cp:lastModifiedBy>Marina Walker</cp:lastModifiedBy>
  <cp:revision>70</cp:revision>
  <dcterms:created xsi:type="dcterms:W3CDTF">2019-02-25T22:18:22Z</dcterms:created>
  <dcterms:modified xsi:type="dcterms:W3CDTF">2019-05-02T23:19:11Z</dcterms:modified>
</cp:coreProperties>
</file>